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0"/>
    <a:srgbClr val="00477F"/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3" d="100"/>
          <a:sy n="33" d="100"/>
        </p:scale>
        <p:origin x="1582" y="-1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4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4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31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0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2FFD-3578-4B9F-B8D9-E5439FAD689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55BB-B2CA-425A-9FD6-F2CA53C8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29F56D-EB1A-461D-9B15-FAC985CE8CAF}"/>
              </a:ext>
            </a:extLst>
          </p:cNvPr>
          <p:cNvSpPr/>
          <p:nvPr/>
        </p:nvSpPr>
        <p:spPr>
          <a:xfrm>
            <a:off x="-1" y="-1"/>
            <a:ext cx="21383625" cy="30275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E85C70-129B-484E-93AB-934B902F1A57}"/>
              </a:ext>
            </a:extLst>
          </p:cNvPr>
          <p:cNvSpPr txBox="1"/>
          <p:nvPr/>
        </p:nvSpPr>
        <p:spPr>
          <a:xfrm>
            <a:off x="2897502" y="-2343"/>
            <a:ext cx="15588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Arial" panose="020B0604020202020204" pitchFamily="34" charset="0"/>
                <a:cs typeface="Arial" panose="020B0604020202020204" pitchFamily="34" charset="0"/>
              </a:rPr>
              <a:t>omniSense: A Toolbox for Aiding Biosensor Development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8E3216-1A62-4D24-874D-5A88A92A4C34}"/>
              </a:ext>
            </a:extLst>
          </p:cNvPr>
          <p:cNvSpPr txBox="1"/>
          <p:nvPr/>
        </p:nvSpPr>
        <p:spPr>
          <a:xfrm>
            <a:off x="1939829" y="1445948"/>
            <a:ext cx="1729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Newcastle iGEM’17 Team: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Sophie Badger, Jessica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Birt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Bradley Brown, Jack Cooper, Michaela Chapman, Declan Kohl, Marcia Pryce,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Lais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Takiguchi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Valeria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Verrone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Shriansh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Vyas, Anna Walsh, Evangeline Whittaker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1EA94-F639-49B7-BEA3-9E88F563ACDA}"/>
              </a:ext>
            </a:extLst>
          </p:cNvPr>
          <p:cNvSpPr txBox="1"/>
          <p:nvPr/>
        </p:nvSpPr>
        <p:spPr>
          <a:xfrm>
            <a:off x="1939829" y="1834299"/>
            <a:ext cx="5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newcastle.igem@outlook.com;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Twitter: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newcastle_igem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F3AEFB-EABA-4054-966F-7A6AC244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53"/>
            <a:ext cx="1935478" cy="193547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12DEBF0-8A14-435E-83F8-AD0149B3C730}"/>
              </a:ext>
            </a:extLst>
          </p:cNvPr>
          <p:cNvSpPr/>
          <p:nvPr/>
        </p:nvSpPr>
        <p:spPr>
          <a:xfrm>
            <a:off x="152399" y="2349892"/>
            <a:ext cx="20999831" cy="3678247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2B6951-B119-4FD1-A8AB-F88D9F49CA25}"/>
              </a:ext>
            </a:extLst>
          </p:cNvPr>
          <p:cNvSpPr txBox="1"/>
          <p:nvPr/>
        </p:nvSpPr>
        <p:spPr>
          <a:xfrm>
            <a:off x="152399" y="2349892"/>
            <a:ext cx="208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FE29384-25B9-4EB1-85CA-EF2853963460}"/>
              </a:ext>
            </a:extLst>
          </p:cNvPr>
          <p:cNvSpPr/>
          <p:nvPr/>
        </p:nvSpPr>
        <p:spPr>
          <a:xfrm>
            <a:off x="152399" y="6212804"/>
            <a:ext cx="10402418" cy="9711477"/>
          </a:xfrm>
          <a:custGeom>
            <a:avLst/>
            <a:gdLst>
              <a:gd name="connsiteX0" fmla="*/ 0 w 10402418"/>
              <a:gd name="connsiteY0" fmla="*/ 0 h 9674468"/>
              <a:gd name="connsiteX1" fmla="*/ 10402418 w 10402418"/>
              <a:gd name="connsiteY1" fmla="*/ 0 h 9674468"/>
              <a:gd name="connsiteX2" fmla="*/ 10402418 w 10402418"/>
              <a:gd name="connsiteY2" fmla="*/ 5978811 h 9674468"/>
              <a:gd name="connsiteX3" fmla="*/ 6215449 w 10402418"/>
              <a:gd name="connsiteY3" fmla="*/ 5978811 h 9674468"/>
              <a:gd name="connsiteX4" fmla="*/ 6215449 w 10402418"/>
              <a:gd name="connsiteY4" fmla="*/ 9674468 h 9674468"/>
              <a:gd name="connsiteX5" fmla="*/ 0 w 10402418"/>
              <a:gd name="connsiteY5" fmla="*/ 9674468 h 9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2418" h="9674468">
                <a:moveTo>
                  <a:pt x="0" y="0"/>
                </a:moveTo>
                <a:lnTo>
                  <a:pt x="10402418" y="0"/>
                </a:lnTo>
                <a:lnTo>
                  <a:pt x="10402418" y="5978811"/>
                </a:lnTo>
                <a:lnTo>
                  <a:pt x="6215449" y="5978811"/>
                </a:lnTo>
                <a:lnTo>
                  <a:pt x="6215449" y="9674468"/>
                </a:lnTo>
                <a:lnTo>
                  <a:pt x="0" y="967446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4B3382-06E0-40DB-87B7-8C5896CB2A5E}"/>
              </a:ext>
            </a:extLst>
          </p:cNvPr>
          <p:cNvSpPr txBox="1"/>
          <p:nvPr/>
        </p:nvSpPr>
        <p:spPr>
          <a:xfrm>
            <a:off x="218634" y="6212805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omniSense Toolbox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8362643-3CA4-466C-9ED9-D926BB501B38}"/>
              </a:ext>
            </a:extLst>
          </p:cNvPr>
          <p:cNvSpPr/>
          <p:nvPr/>
        </p:nvSpPr>
        <p:spPr>
          <a:xfrm>
            <a:off x="10712285" y="6212804"/>
            <a:ext cx="10404000" cy="9706053"/>
          </a:xfrm>
          <a:custGeom>
            <a:avLst/>
            <a:gdLst>
              <a:gd name="connsiteX0" fmla="*/ 0 w 10404000"/>
              <a:gd name="connsiteY0" fmla="*/ 0 h 9674468"/>
              <a:gd name="connsiteX1" fmla="*/ 10404000 w 10404000"/>
              <a:gd name="connsiteY1" fmla="*/ 0 h 9674468"/>
              <a:gd name="connsiteX2" fmla="*/ 10404000 w 10404000"/>
              <a:gd name="connsiteY2" fmla="*/ 9674468 h 9674468"/>
              <a:gd name="connsiteX3" fmla="*/ 4186970 w 10404000"/>
              <a:gd name="connsiteY3" fmla="*/ 9674468 h 9674468"/>
              <a:gd name="connsiteX4" fmla="*/ 4186970 w 10404000"/>
              <a:gd name="connsiteY4" fmla="*/ 5978811 h 9674468"/>
              <a:gd name="connsiteX5" fmla="*/ 0 w 10404000"/>
              <a:gd name="connsiteY5" fmla="*/ 5978811 h 967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4000" h="9674468">
                <a:moveTo>
                  <a:pt x="0" y="0"/>
                </a:moveTo>
                <a:lnTo>
                  <a:pt x="10404000" y="0"/>
                </a:lnTo>
                <a:lnTo>
                  <a:pt x="10404000" y="9674468"/>
                </a:lnTo>
                <a:lnTo>
                  <a:pt x="4186970" y="9674468"/>
                </a:lnTo>
                <a:lnTo>
                  <a:pt x="4186970" y="5978811"/>
                </a:lnTo>
                <a:lnTo>
                  <a:pt x="0" y="597881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DB6525-74A6-4477-A200-29CC9766D446}"/>
              </a:ext>
            </a:extLst>
          </p:cNvPr>
          <p:cNvSpPr/>
          <p:nvPr/>
        </p:nvSpPr>
        <p:spPr>
          <a:xfrm>
            <a:off x="6505008" y="12349125"/>
            <a:ext cx="8293032" cy="10444806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D5E394-2F53-495B-803B-C34F70B01ACD}"/>
              </a:ext>
            </a:extLst>
          </p:cNvPr>
          <p:cNvSpPr txBox="1"/>
          <p:nvPr/>
        </p:nvSpPr>
        <p:spPr>
          <a:xfrm>
            <a:off x="10748229" y="6212805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2ECF79-E170-4315-A968-F3F29A8B8613}"/>
              </a:ext>
            </a:extLst>
          </p:cNvPr>
          <p:cNvSpPr/>
          <p:nvPr/>
        </p:nvSpPr>
        <p:spPr>
          <a:xfrm>
            <a:off x="152399" y="25987633"/>
            <a:ext cx="20998249" cy="1674126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059CA4F-9E99-4E53-8EDE-B127F933CD95}"/>
              </a:ext>
            </a:extLst>
          </p:cNvPr>
          <p:cNvSpPr txBox="1"/>
          <p:nvPr/>
        </p:nvSpPr>
        <p:spPr>
          <a:xfrm>
            <a:off x="6505007" y="12349125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Biosensor Pipeline</a:t>
            </a: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7BC579D-0B7C-45A9-B2EC-CA37A1DBEFAE}"/>
              </a:ext>
            </a:extLst>
          </p:cNvPr>
          <p:cNvGrpSpPr/>
          <p:nvPr/>
        </p:nvGrpSpPr>
        <p:grpSpPr>
          <a:xfrm>
            <a:off x="466358" y="7026488"/>
            <a:ext cx="4350398" cy="2864027"/>
            <a:chOff x="13303673" y="7199383"/>
            <a:chExt cx="4350398" cy="286402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0C26A56-4BF9-47B3-A9C3-E90B03284F38}"/>
                </a:ext>
              </a:extLst>
            </p:cNvPr>
            <p:cNvSpPr txBox="1"/>
            <p:nvPr/>
          </p:nvSpPr>
          <p:spPr>
            <a:xfrm>
              <a:off x="13324132" y="7199383"/>
              <a:ext cx="17440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Device Modules</a:t>
              </a: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7570F84-843B-4E33-917D-3426AAB9952E}"/>
                </a:ext>
              </a:extLst>
            </p:cNvPr>
            <p:cNvSpPr/>
            <p:nvPr/>
          </p:nvSpPr>
          <p:spPr>
            <a:xfrm>
              <a:off x="14622582" y="7960207"/>
              <a:ext cx="712470" cy="712470"/>
            </a:xfrm>
            <a:custGeom>
              <a:avLst/>
              <a:gdLst>
                <a:gd name="connsiteX0" fmla="*/ 0 w 1660849"/>
                <a:gd name="connsiteY0" fmla="*/ 0 h 1660849"/>
                <a:gd name="connsiteX1" fmla="*/ 1660849 w 1660849"/>
                <a:gd name="connsiteY1" fmla="*/ 0 h 1660849"/>
                <a:gd name="connsiteX2" fmla="*/ 1660849 w 1660849"/>
                <a:gd name="connsiteY2" fmla="*/ 518012 h 1660849"/>
                <a:gd name="connsiteX3" fmla="*/ 1637833 w 1660849"/>
                <a:gd name="connsiteY3" fmla="*/ 518012 h 1660849"/>
                <a:gd name="connsiteX4" fmla="*/ 1381357 w 1660849"/>
                <a:gd name="connsiteY4" fmla="*/ 666768 h 1660849"/>
                <a:gd name="connsiteX5" fmla="*/ 1180633 w 1660849"/>
                <a:gd name="connsiteY5" fmla="*/ 783188 h 1660849"/>
                <a:gd name="connsiteX6" fmla="*/ 1381357 w 1660849"/>
                <a:gd name="connsiteY6" fmla="*/ 899608 h 1660849"/>
                <a:gd name="connsiteX7" fmla="*/ 1637833 w 1660849"/>
                <a:gd name="connsiteY7" fmla="*/ 1048364 h 1660849"/>
                <a:gd name="connsiteX8" fmla="*/ 1660849 w 1660849"/>
                <a:gd name="connsiteY8" fmla="*/ 1048364 h 1660849"/>
                <a:gd name="connsiteX9" fmla="*/ 1660849 w 1660849"/>
                <a:gd name="connsiteY9" fmla="*/ 1660849 h 1660849"/>
                <a:gd name="connsiteX10" fmla="*/ 0 w 1660849"/>
                <a:gd name="connsiteY10" fmla="*/ 1660849 h 1660849"/>
                <a:gd name="connsiteX11" fmla="*/ 0 w 1660849"/>
                <a:gd name="connsiteY11" fmla="*/ 911188 h 1660849"/>
                <a:gd name="connsiteX12" fmla="*/ 80766 w 1660849"/>
                <a:gd name="connsiteY12" fmla="*/ 830422 h 1660849"/>
                <a:gd name="connsiteX13" fmla="*/ 0 w 1660849"/>
                <a:gd name="connsiteY13" fmla="*/ 749656 h 166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0849" h="1660849">
                  <a:moveTo>
                    <a:pt x="0" y="0"/>
                  </a:moveTo>
                  <a:lnTo>
                    <a:pt x="1660849" y="0"/>
                  </a:lnTo>
                  <a:lnTo>
                    <a:pt x="1660849" y="518012"/>
                  </a:lnTo>
                  <a:lnTo>
                    <a:pt x="1637833" y="518012"/>
                  </a:lnTo>
                  <a:lnTo>
                    <a:pt x="1381357" y="666768"/>
                  </a:lnTo>
                  <a:lnTo>
                    <a:pt x="1180633" y="783188"/>
                  </a:lnTo>
                  <a:lnTo>
                    <a:pt x="1381357" y="899608"/>
                  </a:lnTo>
                  <a:lnTo>
                    <a:pt x="1637833" y="1048364"/>
                  </a:lnTo>
                  <a:lnTo>
                    <a:pt x="1660849" y="1048364"/>
                  </a:lnTo>
                  <a:lnTo>
                    <a:pt x="1660849" y="1660849"/>
                  </a:lnTo>
                  <a:lnTo>
                    <a:pt x="0" y="1660849"/>
                  </a:lnTo>
                  <a:lnTo>
                    <a:pt x="0" y="911188"/>
                  </a:lnTo>
                  <a:lnTo>
                    <a:pt x="80766" y="830422"/>
                  </a:lnTo>
                  <a:lnTo>
                    <a:pt x="0" y="749656"/>
                  </a:lnTo>
                  <a:close/>
                </a:path>
              </a:pathLst>
            </a:custGeom>
            <a:solidFill>
              <a:srgbClr val="54813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8BDD8C-823A-4A9D-BEC9-72E4859F8738}"/>
                </a:ext>
              </a:extLst>
            </p:cNvPr>
            <p:cNvSpPr/>
            <p:nvPr/>
          </p:nvSpPr>
          <p:spPr>
            <a:xfrm>
              <a:off x="15484447" y="7959692"/>
              <a:ext cx="712470" cy="712470"/>
            </a:xfrm>
            <a:custGeom>
              <a:avLst/>
              <a:gdLst>
                <a:gd name="connsiteX0" fmla="*/ 0 w 1660849"/>
                <a:gd name="connsiteY0" fmla="*/ 0 h 1660849"/>
                <a:gd name="connsiteX1" fmla="*/ 1660849 w 1660849"/>
                <a:gd name="connsiteY1" fmla="*/ 0 h 1660849"/>
                <a:gd name="connsiteX2" fmla="*/ 1660849 w 1660849"/>
                <a:gd name="connsiteY2" fmla="*/ 693262 h 1660849"/>
                <a:gd name="connsiteX3" fmla="*/ 1588206 w 1660849"/>
                <a:gd name="connsiteY3" fmla="*/ 693262 h 1660849"/>
                <a:gd name="connsiteX4" fmla="*/ 1472635 w 1660849"/>
                <a:gd name="connsiteY4" fmla="*/ 693262 h 1660849"/>
                <a:gd name="connsiteX5" fmla="*/ 1327855 w 1660849"/>
                <a:gd name="connsiteY5" fmla="*/ 693262 h 1660849"/>
                <a:gd name="connsiteX6" fmla="*/ 1418024 w 1660849"/>
                <a:gd name="connsiteY6" fmla="*/ 830422 h 1660849"/>
                <a:gd name="connsiteX7" fmla="*/ 1327855 w 1660849"/>
                <a:gd name="connsiteY7" fmla="*/ 967582 h 1660849"/>
                <a:gd name="connsiteX8" fmla="*/ 1472635 w 1660849"/>
                <a:gd name="connsiteY8" fmla="*/ 967582 h 1660849"/>
                <a:gd name="connsiteX9" fmla="*/ 1588206 w 1660849"/>
                <a:gd name="connsiteY9" fmla="*/ 967582 h 1660849"/>
                <a:gd name="connsiteX10" fmla="*/ 1660849 w 1660849"/>
                <a:gd name="connsiteY10" fmla="*/ 967582 h 1660849"/>
                <a:gd name="connsiteX11" fmla="*/ 1660849 w 1660849"/>
                <a:gd name="connsiteY11" fmla="*/ 1660849 h 1660849"/>
                <a:gd name="connsiteX12" fmla="*/ 0 w 1660849"/>
                <a:gd name="connsiteY12" fmla="*/ 1660849 h 1660849"/>
                <a:gd name="connsiteX13" fmla="*/ 0 w 1660849"/>
                <a:gd name="connsiteY13" fmla="*/ 1048364 h 1660849"/>
                <a:gd name="connsiteX14" fmla="*/ 128368 w 1660849"/>
                <a:gd name="connsiteY14" fmla="*/ 1048364 h 1660849"/>
                <a:gd name="connsiteX15" fmla="*/ 393544 w 1660849"/>
                <a:gd name="connsiteY15" fmla="*/ 783188 h 1660849"/>
                <a:gd name="connsiteX16" fmla="*/ 128368 w 1660849"/>
                <a:gd name="connsiteY16" fmla="*/ 518012 h 1660849"/>
                <a:gd name="connsiteX17" fmla="*/ 0 w 1660849"/>
                <a:gd name="connsiteY17" fmla="*/ 518012 h 166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0849" h="1660849">
                  <a:moveTo>
                    <a:pt x="0" y="0"/>
                  </a:moveTo>
                  <a:lnTo>
                    <a:pt x="1660849" y="0"/>
                  </a:lnTo>
                  <a:lnTo>
                    <a:pt x="1660849" y="693262"/>
                  </a:lnTo>
                  <a:lnTo>
                    <a:pt x="1588206" y="693262"/>
                  </a:lnTo>
                  <a:lnTo>
                    <a:pt x="1472635" y="693262"/>
                  </a:lnTo>
                  <a:lnTo>
                    <a:pt x="1327855" y="693262"/>
                  </a:lnTo>
                  <a:lnTo>
                    <a:pt x="1418024" y="830422"/>
                  </a:lnTo>
                  <a:lnTo>
                    <a:pt x="1327855" y="967582"/>
                  </a:lnTo>
                  <a:lnTo>
                    <a:pt x="1472635" y="967582"/>
                  </a:lnTo>
                  <a:lnTo>
                    <a:pt x="1588206" y="967582"/>
                  </a:lnTo>
                  <a:lnTo>
                    <a:pt x="1660849" y="967582"/>
                  </a:lnTo>
                  <a:lnTo>
                    <a:pt x="1660849" y="1660849"/>
                  </a:lnTo>
                  <a:lnTo>
                    <a:pt x="0" y="1660849"/>
                  </a:lnTo>
                  <a:lnTo>
                    <a:pt x="0" y="1048364"/>
                  </a:lnTo>
                  <a:lnTo>
                    <a:pt x="128368" y="1048364"/>
                  </a:lnTo>
                  <a:cubicBezTo>
                    <a:pt x="274821" y="1048364"/>
                    <a:pt x="393544" y="929641"/>
                    <a:pt x="393544" y="783188"/>
                  </a:cubicBezTo>
                  <a:cubicBezTo>
                    <a:pt x="393544" y="636735"/>
                    <a:pt x="274821" y="518012"/>
                    <a:pt x="128368" y="518012"/>
                  </a:cubicBezTo>
                  <a:lnTo>
                    <a:pt x="0" y="518012"/>
                  </a:lnTo>
                  <a:close/>
                </a:path>
              </a:pathLst>
            </a:custGeom>
            <a:solidFill>
              <a:srgbClr val="DAC2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33BF719-3AF3-4DEB-A380-381F13995C92}"/>
                </a:ext>
              </a:extLst>
            </p:cNvPr>
            <p:cNvSpPr/>
            <p:nvPr/>
          </p:nvSpPr>
          <p:spPr>
            <a:xfrm rot="16200000">
              <a:off x="15245133" y="9387794"/>
              <a:ext cx="900291" cy="424205"/>
            </a:xfrm>
            <a:custGeom>
              <a:avLst/>
              <a:gdLst>
                <a:gd name="connsiteX0" fmla="*/ 1524778 w 1524778"/>
                <a:gd name="connsiteY0" fmla="*/ 637689 h 718455"/>
                <a:gd name="connsiteX1" fmla="*/ 843155 w 1524778"/>
                <a:gd name="connsiteY1" fmla="*/ 637689 h 718455"/>
                <a:gd name="connsiteX2" fmla="*/ 762390 w 1524778"/>
                <a:gd name="connsiteY2" fmla="*/ 718455 h 718455"/>
                <a:gd name="connsiteX3" fmla="*/ 681624 w 1524778"/>
                <a:gd name="connsiteY3" fmla="*/ 637689 h 718455"/>
                <a:gd name="connsiteX4" fmla="*/ 0 w 1524778"/>
                <a:gd name="connsiteY4" fmla="*/ 637689 h 718455"/>
                <a:gd name="connsiteX5" fmla="*/ 397548 w 1524778"/>
                <a:gd name="connsiteY5" fmla="*/ 0 h 718455"/>
                <a:gd name="connsiteX6" fmla="*/ 654331 w 1524778"/>
                <a:gd name="connsiteY6" fmla="*/ 0 h 718455"/>
                <a:gd name="connsiteX7" fmla="*/ 674832 w 1524778"/>
                <a:gd name="connsiteY7" fmla="*/ 30407 h 718455"/>
                <a:gd name="connsiteX8" fmla="*/ 762389 w 1524778"/>
                <a:gd name="connsiteY8" fmla="*/ 66675 h 718455"/>
                <a:gd name="connsiteX9" fmla="*/ 849947 w 1524778"/>
                <a:gd name="connsiteY9" fmla="*/ 30407 h 718455"/>
                <a:gd name="connsiteX10" fmla="*/ 870448 w 1524778"/>
                <a:gd name="connsiteY10" fmla="*/ 0 h 718455"/>
                <a:gd name="connsiteX11" fmla="*/ 1127230 w 1524778"/>
                <a:gd name="connsiteY11" fmla="*/ 0 h 71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778" h="718455">
                  <a:moveTo>
                    <a:pt x="1524778" y="637689"/>
                  </a:moveTo>
                  <a:lnTo>
                    <a:pt x="843155" y="637689"/>
                  </a:lnTo>
                  <a:lnTo>
                    <a:pt x="762390" y="718455"/>
                  </a:lnTo>
                  <a:lnTo>
                    <a:pt x="681624" y="637689"/>
                  </a:lnTo>
                  <a:lnTo>
                    <a:pt x="0" y="637689"/>
                  </a:lnTo>
                  <a:lnTo>
                    <a:pt x="397548" y="0"/>
                  </a:lnTo>
                  <a:lnTo>
                    <a:pt x="654331" y="0"/>
                  </a:lnTo>
                  <a:lnTo>
                    <a:pt x="674832" y="30407"/>
                  </a:lnTo>
                  <a:cubicBezTo>
                    <a:pt x="697240" y="52815"/>
                    <a:pt x="728196" y="66675"/>
                    <a:pt x="762389" y="66675"/>
                  </a:cubicBezTo>
                  <a:cubicBezTo>
                    <a:pt x="796583" y="66675"/>
                    <a:pt x="827539" y="52815"/>
                    <a:pt x="849947" y="30407"/>
                  </a:cubicBezTo>
                  <a:lnTo>
                    <a:pt x="870448" y="0"/>
                  </a:lnTo>
                  <a:lnTo>
                    <a:pt x="1127230" y="0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8B970A-0A35-480D-B5AE-9F88C31BF3B4}"/>
                </a:ext>
              </a:extLst>
            </p:cNvPr>
            <p:cNvSpPr txBox="1"/>
            <p:nvPr/>
          </p:nvSpPr>
          <p:spPr>
            <a:xfrm>
              <a:off x="13324133" y="7953819"/>
              <a:ext cx="93455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b="1" dirty="0">
                  <a:solidFill>
                    <a:srgbClr val="5481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49F7D82-A26B-450E-AB10-12349160D1B3}"/>
                </a:ext>
              </a:extLst>
            </p:cNvPr>
            <p:cNvSpPr txBox="1"/>
            <p:nvPr/>
          </p:nvSpPr>
          <p:spPr>
            <a:xfrm>
              <a:off x="13324134" y="8198949"/>
              <a:ext cx="12455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5481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Recognises the target molecule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E284C9C-1CFC-47E7-BE19-3823E9C02E39}"/>
                </a:ext>
              </a:extLst>
            </p:cNvPr>
            <p:cNvSpPr txBox="1"/>
            <p:nvPr/>
          </p:nvSpPr>
          <p:spPr>
            <a:xfrm>
              <a:off x="16322398" y="7949941"/>
              <a:ext cx="110447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b="1" dirty="0">
                  <a:solidFill>
                    <a:srgbClr val="783D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C795D7D-F234-4028-AF8A-5C25332E2EBD}"/>
                </a:ext>
              </a:extLst>
            </p:cNvPr>
            <p:cNvSpPr txBox="1"/>
            <p:nvPr/>
          </p:nvSpPr>
          <p:spPr>
            <a:xfrm>
              <a:off x="16215552" y="8189882"/>
              <a:ext cx="121131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783D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extra functionality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62AA218-BAB4-4A7F-BA6A-DB10FD4F118A}"/>
                </a:ext>
              </a:extLst>
            </p:cNvPr>
            <p:cNvSpPr txBox="1"/>
            <p:nvPr/>
          </p:nvSpPr>
          <p:spPr>
            <a:xfrm>
              <a:off x="13324132" y="9155199"/>
              <a:ext cx="67326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b="1" dirty="0">
                  <a:solidFill>
                    <a:srgbClr val="C65C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F11B854-0F43-4F56-B3E2-3347DB8F9F2A}"/>
                </a:ext>
              </a:extLst>
            </p:cNvPr>
            <p:cNvSpPr txBox="1"/>
            <p:nvPr/>
          </p:nvSpPr>
          <p:spPr>
            <a:xfrm>
              <a:off x="13324134" y="9400065"/>
              <a:ext cx="1245589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C65C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Response of the biosensor to the target</a:t>
              </a: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123F93E-7A89-40C9-A768-B3AA0819D08A}"/>
                </a:ext>
              </a:extLst>
            </p:cNvPr>
            <p:cNvSpPr/>
            <p:nvPr/>
          </p:nvSpPr>
          <p:spPr>
            <a:xfrm>
              <a:off x="14622582" y="9243662"/>
              <a:ext cx="712470" cy="712470"/>
            </a:xfrm>
            <a:custGeom>
              <a:avLst/>
              <a:gdLst>
                <a:gd name="connsiteX0" fmla="*/ 0 w 1660849"/>
                <a:gd name="connsiteY0" fmla="*/ 0 h 1660849"/>
                <a:gd name="connsiteX1" fmla="*/ 1660849 w 1660849"/>
                <a:gd name="connsiteY1" fmla="*/ 0 h 1660849"/>
                <a:gd name="connsiteX2" fmla="*/ 1660849 w 1660849"/>
                <a:gd name="connsiteY2" fmla="*/ 1660849 h 1660849"/>
                <a:gd name="connsiteX3" fmla="*/ 0 w 1660849"/>
                <a:gd name="connsiteY3" fmla="*/ 1660849 h 1660849"/>
                <a:gd name="connsiteX4" fmla="*/ 0 w 1660849"/>
                <a:gd name="connsiteY4" fmla="*/ 967582 h 1660849"/>
                <a:gd name="connsiteX5" fmla="*/ 195833 w 1660849"/>
                <a:gd name="connsiteY5" fmla="*/ 967582 h 1660849"/>
                <a:gd name="connsiteX6" fmla="*/ 332993 w 1660849"/>
                <a:gd name="connsiteY6" fmla="*/ 830422 h 1660849"/>
                <a:gd name="connsiteX7" fmla="*/ 195833 w 1660849"/>
                <a:gd name="connsiteY7" fmla="*/ 693262 h 1660849"/>
                <a:gd name="connsiteX8" fmla="*/ 0 w 1660849"/>
                <a:gd name="connsiteY8" fmla="*/ 693262 h 166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849" h="1660849">
                  <a:moveTo>
                    <a:pt x="0" y="0"/>
                  </a:moveTo>
                  <a:lnTo>
                    <a:pt x="1660849" y="0"/>
                  </a:lnTo>
                  <a:lnTo>
                    <a:pt x="1660849" y="1660849"/>
                  </a:lnTo>
                  <a:lnTo>
                    <a:pt x="0" y="1660849"/>
                  </a:lnTo>
                  <a:lnTo>
                    <a:pt x="0" y="967582"/>
                  </a:lnTo>
                  <a:lnTo>
                    <a:pt x="195833" y="967582"/>
                  </a:lnTo>
                  <a:lnTo>
                    <a:pt x="332993" y="830422"/>
                  </a:lnTo>
                  <a:lnTo>
                    <a:pt x="195833" y="693262"/>
                  </a:lnTo>
                  <a:lnTo>
                    <a:pt x="0" y="693262"/>
                  </a:lnTo>
                  <a:close/>
                </a:path>
              </a:pathLst>
            </a:custGeom>
            <a:solidFill>
              <a:srgbClr val="C65C1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FC8C2D1-8D7A-455A-8369-02A9720697F7}"/>
                </a:ext>
              </a:extLst>
            </p:cNvPr>
            <p:cNvSpPr txBox="1"/>
            <p:nvPr/>
          </p:nvSpPr>
          <p:spPr>
            <a:xfrm>
              <a:off x="16642668" y="9169388"/>
              <a:ext cx="7854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Adaptor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9BF541-AE26-4CD8-83E1-440CE0F5D8B2}"/>
                </a:ext>
              </a:extLst>
            </p:cNvPr>
            <p:cNvSpPr txBox="1"/>
            <p:nvPr/>
          </p:nvSpPr>
          <p:spPr>
            <a:xfrm>
              <a:off x="15960241" y="9417079"/>
              <a:ext cx="146662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Links biochemical assays to the genetic circuit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C31F544-3346-4959-9F1C-426D294B30DB}"/>
                </a:ext>
              </a:extLst>
            </p:cNvPr>
            <p:cNvSpPr txBox="1"/>
            <p:nvPr/>
          </p:nvSpPr>
          <p:spPr>
            <a:xfrm>
              <a:off x="13303673" y="7436987"/>
              <a:ext cx="4350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Devices which can be used to make a biosensor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Four types of modules: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93BF41E3-7EE6-46BD-A097-A4FC4D7F54A1}"/>
              </a:ext>
            </a:extLst>
          </p:cNvPr>
          <p:cNvGrpSpPr/>
          <p:nvPr/>
        </p:nvGrpSpPr>
        <p:grpSpPr>
          <a:xfrm>
            <a:off x="5194196" y="7026488"/>
            <a:ext cx="5131483" cy="3671970"/>
            <a:chOff x="4655726" y="6981729"/>
            <a:chExt cx="5131483" cy="367197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ED59365-A083-4D7C-98D0-D747DC9F329F}"/>
                </a:ext>
              </a:extLst>
            </p:cNvPr>
            <p:cNvSpPr txBox="1"/>
            <p:nvPr/>
          </p:nvSpPr>
          <p:spPr>
            <a:xfrm>
              <a:off x="4655726" y="6981729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Functional Modularity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7AA890B-BD84-4B4E-BC27-E657E80CFD30}"/>
                </a:ext>
              </a:extLst>
            </p:cNvPr>
            <p:cNvSpPr txBox="1"/>
            <p:nvPr/>
          </p:nvSpPr>
          <p:spPr>
            <a:xfrm>
              <a:off x="4729469" y="7240215"/>
              <a:ext cx="4872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Devices are functionally compatible as-is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No need to modify devices to develop new biosensors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21A1B7F-A48F-4131-A0ED-95DE2DCA1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4718" y="7770950"/>
              <a:ext cx="5082491" cy="2882749"/>
            </a:xfrm>
            <a:prstGeom prst="rect">
              <a:avLst/>
            </a:prstGeom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FD80863B-874B-48B4-9B13-0FB9FC6CF7B1}"/>
              </a:ext>
            </a:extLst>
          </p:cNvPr>
          <p:cNvGrpSpPr/>
          <p:nvPr/>
        </p:nvGrpSpPr>
        <p:grpSpPr>
          <a:xfrm>
            <a:off x="709884" y="13454310"/>
            <a:ext cx="4825702" cy="2245775"/>
            <a:chOff x="4692393" y="10125815"/>
            <a:chExt cx="4825702" cy="224577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8479B71-7006-41F5-B701-D6E55CDCEFDB}"/>
                </a:ext>
              </a:extLst>
            </p:cNvPr>
            <p:cNvSpPr txBox="1"/>
            <p:nvPr/>
          </p:nvSpPr>
          <p:spPr>
            <a:xfrm>
              <a:off x="4692393" y="10125815"/>
              <a:ext cx="123110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Other tools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0D2E032-27A3-44D2-AF55-C6358CE03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916" y="10966521"/>
              <a:ext cx="311206" cy="692933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F783F4A-DFB1-4B07-A9D8-FFCE67438112}"/>
                </a:ext>
              </a:extLst>
            </p:cNvPr>
            <p:cNvSpPr txBox="1"/>
            <p:nvPr/>
          </p:nvSpPr>
          <p:spPr>
            <a:xfrm>
              <a:off x="4734873" y="10481458"/>
              <a:ext cx="7854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b="1" dirty="0">
                  <a:solidFill>
                    <a:srgbClr val="004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Chassis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C9B13F7-7354-45B7-8658-03FF55D000B9}"/>
                </a:ext>
              </a:extLst>
            </p:cNvPr>
            <p:cNvGrpSpPr/>
            <p:nvPr/>
          </p:nvGrpSpPr>
          <p:grpSpPr>
            <a:xfrm>
              <a:off x="4711721" y="11762992"/>
              <a:ext cx="370142" cy="608598"/>
              <a:chOff x="1275322" y="1237301"/>
              <a:chExt cx="969023" cy="1593297"/>
            </a:xfrm>
          </p:grpSpPr>
          <p:sp>
            <p:nvSpPr>
              <p:cNvPr id="117" name="Rounded Rectangle 21">
                <a:extLst>
                  <a:ext uri="{FF2B5EF4-FFF2-40B4-BE49-F238E27FC236}">
                    <a16:creationId xmlns:a16="http://schemas.microsoft.com/office/drawing/2014/main" id="{96886311-091B-4C10-ACB2-16F88AAC6BD4}"/>
                  </a:ext>
                </a:extLst>
              </p:cNvPr>
              <p:cNvSpPr/>
              <p:nvPr/>
            </p:nvSpPr>
            <p:spPr>
              <a:xfrm>
                <a:off x="1275322" y="1237301"/>
                <a:ext cx="969023" cy="1593297"/>
              </a:xfrm>
              <a:custGeom>
                <a:avLst/>
                <a:gdLst>
                  <a:gd name="connsiteX0" fmla="*/ 0 w 657225"/>
                  <a:gd name="connsiteY0" fmla="*/ 271467 h 1616470"/>
                  <a:gd name="connsiteX1" fmla="*/ 271467 w 657225"/>
                  <a:gd name="connsiteY1" fmla="*/ 0 h 1616470"/>
                  <a:gd name="connsiteX2" fmla="*/ 385758 w 657225"/>
                  <a:gd name="connsiteY2" fmla="*/ 0 h 1616470"/>
                  <a:gd name="connsiteX3" fmla="*/ 657225 w 657225"/>
                  <a:gd name="connsiteY3" fmla="*/ 271467 h 1616470"/>
                  <a:gd name="connsiteX4" fmla="*/ 657225 w 657225"/>
                  <a:gd name="connsiteY4" fmla="*/ 1345003 h 1616470"/>
                  <a:gd name="connsiteX5" fmla="*/ 385758 w 657225"/>
                  <a:gd name="connsiteY5" fmla="*/ 1616470 h 1616470"/>
                  <a:gd name="connsiteX6" fmla="*/ 271467 w 657225"/>
                  <a:gd name="connsiteY6" fmla="*/ 1616470 h 1616470"/>
                  <a:gd name="connsiteX7" fmla="*/ 0 w 657225"/>
                  <a:gd name="connsiteY7" fmla="*/ 1345003 h 1616470"/>
                  <a:gd name="connsiteX8" fmla="*/ 0 w 657225"/>
                  <a:gd name="connsiteY8" fmla="*/ 271467 h 1616470"/>
                  <a:gd name="connsiteX0" fmla="*/ 0 w 909638"/>
                  <a:gd name="connsiteY0" fmla="*/ 271467 h 1616470"/>
                  <a:gd name="connsiteX1" fmla="*/ 271467 w 909638"/>
                  <a:gd name="connsiteY1" fmla="*/ 0 h 1616470"/>
                  <a:gd name="connsiteX2" fmla="*/ 385758 w 909638"/>
                  <a:gd name="connsiteY2" fmla="*/ 0 h 1616470"/>
                  <a:gd name="connsiteX3" fmla="*/ 909638 w 909638"/>
                  <a:gd name="connsiteY3" fmla="*/ 304804 h 1616470"/>
                  <a:gd name="connsiteX4" fmla="*/ 657225 w 909638"/>
                  <a:gd name="connsiteY4" fmla="*/ 1345003 h 1616470"/>
                  <a:gd name="connsiteX5" fmla="*/ 385758 w 909638"/>
                  <a:gd name="connsiteY5" fmla="*/ 1616470 h 1616470"/>
                  <a:gd name="connsiteX6" fmla="*/ 271467 w 909638"/>
                  <a:gd name="connsiteY6" fmla="*/ 1616470 h 1616470"/>
                  <a:gd name="connsiteX7" fmla="*/ 0 w 909638"/>
                  <a:gd name="connsiteY7" fmla="*/ 1345003 h 1616470"/>
                  <a:gd name="connsiteX8" fmla="*/ 0 w 909638"/>
                  <a:gd name="connsiteY8" fmla="*/ 271467 h 1616470"/>
                  <a:gd name="connsiteX0" fmla="*/ 0 w 909638"/>
                  <a:gd name="connsiteY0" fmla="*/ 271467 h 1616470"/>
                  <a:gd name="connsiteX1" fmla="*/ 271467 w 909638"/>
                  <a:gd name="connsiteY1" fmla="*/ 0 h 1616470"/>
                  <a:gd name="connsiteX2" fmla="*/ 385758 w 909638"/>
                  <a:gd name="connsiteY2" fmla="*/ 0 h 1616470"/>
                  <a:gd name="connsiteX3" fmla="*/ 909638 w 909638"/>
                  <a:gd name="connsiteY3" fmla="*/ 304804 h 1616470"/>
                  <a:gd name="connsiteX4" fmla="*/ 657225 w 909638"/>
                  <a:gd name="connsiteY4" fmla="*/ 1345003 h 1616470"/>
                  <a:gd name="connsiteX5" fmla="*/ 385758 w 909638"/>
                  <a:gd name="connsiteY5" fmla="*/ 1616470 h 1616470"/>
                  <a:gd name="connsiteX6" fmla="*/ 271467 w 909638"/>
                  <a:gd name="connsiteY6" fmla="*/ 1616470 h 1616470"/>
                  <a:gd name="connsiteX7" fmla="*/ 0 w 909638"/>
                  <a:gd name="connsiteY7" fmla="*/ 1345003 h 1616470"/>
                  <a:gd name="connsiteX8" fmla="*/ 0 w 909638"/>
                  <a:gd name="connsiteY8" fmla="*/ 271467 h 1616470"/>
                  <a:gd name="connsiteX0" fmla="*/ 0 w 919930"/>
                  <a:gd name="connsiteY0" fmla="*/ 271467 h 1616470"/>
                  <a:gd name="connsiteX1" fmla="*/ 271467 w 919930"/>
                  <a:gd name="connsiteY1" fmla="*/ 0 h 1616470"/>
                  <a:gd name="connsiteX2" fmla="*/ 385758 w 919930"/>
                  <a:gd name="connsiteY2" fmla="*/ 0 h 1616470"/>
                  <a:gd name="connsiteX3" fmla="*/ 909638 w 919930"/>
                  <a:gd name="connsiteY3" fmla="*/ 304804 h 1616470"/>
                  <a:gd name="connsiteX4" fmla="*/ 657225 w 919930"/>
                  <a:gd name="connsiteY4" fmla="*/ 1345003 h 1616470"/>
                  <a:gd name="connsiteX5" fmla="*/ 385758 w 919930"/>
                  <a:gd name="connsiteY5" fmla="*/ 1616470 h 1616470"/>
                  <a:gd name="connsiteX6" fmla="*/ 271467 w 919930"/>
                  <a:gd name="connsiteY6" fmla="*/ 1616470 h 1616470"/>
                  <a:gd name="connsiteX7" fmla="*/ 0 w 919930"/>
                  <a:gd name="connsiteY7" fmla="*/ 1345003 h 1616470"/>
                  <a:gd name="connsiteX8" fmla="*/ 0 w 919930"/>
                  <a:gd name="connsiteY8" fmla="*/ 271467 h 1616470"/>
                  <a:gd name="connsiteX0" fmla="*/ 0 w 919930"/>
                  <a:gd name="connsiteY0" fmla="*/ 271467 h 1616470"/>
                  <a:gd name="connsiteX1" fmla="*/ 271467 w 919930"/>
                  <a:gd name="connsiteY1" fmla="*/ 0 h 1616470"/>
                  <a:gd name="connsiteX2" fmla="*/ 700083 w 919930"/>
                  <a:gd name="connsiteY2" fmla="*/ 85725 h 1616470"/>
                  <a:gd name="connsiteX3" fmla="*/ 909638 w 919930"/>
                  <a:gd name="connsiteY3" fmla="*/ 304804 h 1616470"/>
                  <a:gd name="connsiteX4" fmla="*/ 657225 w 919930"/>
                  <a:gd name="connsiteY4" fmla="*/ 1345003 h 1616470"/>
                  <a:gd name="connsiteX5" fmla="*/ 385758 w 919930"/>
                  <a:gd name="connsiteY5" fmla="*/ 1616470 h 1616470"/>
                  <a:gd name="connsiteX6" fmla="*/ 271467 w 919930"/>
                  <a:gd name="connsiteY6" fmla="*/ 1616470 h 1616470"/>
                  <a:gd name="connsiteX7" fmla="*/ 0 w 919930"/>
                  <a:gd name="connsiteY7" fmla="*/ 1345003 h 1616470"/>
                  <a:gd name="connsiteX8" fmla="*/ 0 w 919930"/>
                  <a:gd name="connsiteY8" fmla="*/ 271467 h 1616470"/>
                  <a:gd name="connsiteX0" fmla="*/ 0 w 919930"/>
                  <a:gd name="connsiteY0" fmla="*/ 247654 h 1592657"/>
                  <a:gd name="connsiteX1" fmla="*/ 561979 w 919930"/>
                  <a:gd name="connsiteY1" fmla="*/ 0 h 1592657"/>
                  <a:gd name="connsiteX2" fmla="*/ 700083 w 919930"/>
                  <a:gd name="connsiteY2" fmla="*/ 61912 h 1592657"/>
                  <a:gd name="connsiteX3" fmla="*/ 909638 w 919930"/>
                  <a:gd name="connsiteY3" fmla="*/ 280991 h 1592657"/>
                  <a:gd name="connsiteX4" fmla="*/ 657225 w 919930"/>
                  <a:gd name="connsiteY4" fmla="*/ 1321190 h 1592657"/>
                  <a:gd name="connsiteX5" fmla="*/ 385758 w 919930"/>
                  <a:gd name="connsiteY5" fmla="*/ 1592657 h 1592657"/>
                  <a:gd name="connsiteX6" fmla="*/ 271467 w 919930"/>
                  <a:gd name="connsiteY6" fmla="*/ 1592657 h 1592657"/>
                  <a:gd name="connsiteX7" fmla="*/ 0 w 919930"/>
                  <a:gd name="connsiteY7" fmla="*/ 1321190 h 1592657"/>
                  <a:gd name="connsiteX8" fmla="*/ 0 w 919930"/>
                  <a:gd name="connsiteY8" fmla="*/ 247654 h 1592657"/>
                  <a:gd name="connsiteX0" fmla="*/ 0 w 919930"/>
                  <a:gd name="connsiteY0" fmla="*/ 247654 h 1592657"/>
                  <a:gd name="connsiteX1" fmla="*/ 561979 w 919930"/>
                  <a:gd name="connsiteY1" fmla="*/ 0 h 1592657"/>
                  <a:gd name="connsiteX2" fmla="*/ 700083 w 919930"/>
                  <a:gd name="connsiteY2" fmla="*/ 61912 h 1592657"/>
                  <a:gd name="connsiteX3" fmla="*/ 909638 w 919930"/>
                  <a:gd name="connsiteY3" fmla="*/ 280991 h 1592657"/>
                  <a:gd name="connsiteX4" fmla="*/ 657225 w 919930"/>
                  <a:gd name="connsiteY4" fmla="*/ 1321190 h 1592657"/>
                  <a:gd name="connsiteX5" fmla="*/ 385758 w 919930"/>
                  <a:gd name="connsiteY5" fmla="*/ 1592657 h 1592657"/>
                  <a:gd name="connsiteX6" fmla="*/ 271467 w 919930"/>
                  <a:gd name="connsiteY6" fmla="*/ 1592657 h 1592657"/>
                  <a:gd name="connsiteX7" fmla="*/ 0 w 919930"/>
                  <a:gd name="connsiteY7" fmla="*/ 1321190 h 1592657"/>
                  <a:gd name="connsiteX8" fmla="*/ 0 w 919930"/>
                  <a:gd name="connsiteY8" fmla="*/ 247654 h 1592657"/>
                  <a:gd name="connsiteX0" fmla="*/ 0 w 919930"/>
                  <a:gd name="connsiteY0" fmla="*/ 247654 h 1592657"/>
                  <a:gd name="connsiteX1" fmla="*/ 561979 w 919930"/>
                  <a:gd name="connsiteY1" fmla="*/ 0 h 1592657"/>
                  <a:gd name="connsiteX2" fmla="*/ 700083 w 919930"/>
                  <a:gd name="connsiteY2" fmla="*/ 61912 h 1592657"/>
                  <a:gd name="connsiteX3" fmla="*/ 909638 w 919930"/>
                  <a:gd name="connsiteY3" fmla="*/ 280991 h 1592657"/>
                  <a:gd name="connsiteX4" fmla="*/ 657225 w 919930"/>
                  <a:gd name="connsiteY4" fmla="*/ 1321190 h 1592657"/>
                  <a:gd name="connsiteX5" fmla="*/ 385758 w 919930"/>
                  <a:gd name="connsiteY5" fmla="*/ 1592657 h 1592657"/>
                  <a:gd name="connsiteX6" fmla="*/ 271467 w 919930"/>
                  <a:gd name="connsiteY6" fmla="*/ 1592657 h 1592657"/>
                  <a:gd name="connsiteX7" fmla="*/ 0 w 919930"/>
                  <a:gd name="connsiteY7" fmla="*/ 1321190 h 1592657"/>
                  <a:gd name="connsiteX8" fmla="*/ 0 w 919930"/>
                  <a:gd name="connsiteY8" fmla="*/ 247654 h 1592657"/>
                  <a:gd name="connsiteX0" fmla="*/ 0 w 919930"/>
                  <a:gd name="connsiteY0" fmla="*/ 247654 h 1592657"/>
                  <a:gd name="connsiteX1" fmla="*/ 561979 w 919930"/>
                  <a:gd name="connsiteY1" fmla="*/ 0 h 1592657"/>
                  <a:gd name="connsiteX2" fmla="*/ 700083 w 919930"/>
                  <a:gd name="connsiteY2" fmla="*/ 61912 h 1592657"/>
                  <a:gd name="connsiteX3" fmla="*/ 909638 w 919930"/>
                  <a:gd name="connsiteY3" fmla="*/ 280991 h 1592657"/>
                  <a:gd name="connsiteX4" fmla="*/ 657225 w 919930"/>
                  <a:gd name="connsiteY4" fmla="*/ 1321190 h 1592657"/>
                  <a:gd name="connsiteX5" fmla="*/ 385758 w 919930"/>
                  <a:gd name="connsiteY5" fmla="*/ 1592657 h 1592657"/>
                  <a:gd name="connsiteX6" fmla="*/ 271467 w 919930"/>
                  <a:gd name="connsiteY6" fmla="*/ 1592657 h 1592657"/>
                  <a:gd name="connsiteX7" fmla="*/ 0 w 919930"/>
                  <a:gd name="connsiteY7" fmla="*/ 1321190 h 1592657"/>
                  <a:gd name="connsiteX8" fmla="*/ 0 w 919930"/>
                  <a:gd name="connsiteY8" fmla="*/ 247654 h 1592657"/>
                  <a:gd name="connsiteX0" fmla="*/ 276225 w 919930"/>
                  <a:gd name="connsiteY0" fmla="*/ 142931 h 1592709"/>
                  <a:gd name="connsiteX1" fmla="*/ 561979 w 919930"/>
                  <a:gd name="connsiteY1" fmla="*/ 52 h 1592709"/>
                  <a:gd name="connsiteX2" fmla="*/ 700083 w 919930"/>
                  <a:gd name="connsiteY2" fmla="*/ 61964 h 1592709"/>
                  <a:gd name="connsiteX3" fmla="*/ 909638 w 919930"/>
                  <a:gd name="connsiteY3" fmla="*/ 281043 h 1592709"/>
                  <a:gd name="connsiteX4" fmla="*/ 657225 w 919930"/>
                  <a:gd name="connsiteY4" fmla="*/ 1321242 h 1592709"/>
                  <a:gd name="connsiteX5" fmla="*/ 385758 w 919930"/>
                  <a:gd name="connsiteY5" fmla="*/ 1592709 h 1592709"/>
                  <a:gd name="connsiteX6" fmla="*/ 271467 w 919930"/>
                  <a:gd name="connsiteY6" fmla="*/ 1592709 h 1592709"/>
                  <a:gd name="connsiteX7" fmla="*/ 0 w 919930"/>
                  <a:gd name="connsiteY7" fmla="*/ 1321242 h 1592709"/>
                  <a:gd name="connsiteX8" fmla="*/ 276225 w 919930"/>
                  <a:gd name="connsiteY8" fmla="*/ 142931 h 1592709"/>
                  <a:gd name="connsiteX0" fmla="*/ 276225 w 919930"/>
                  <a:gd name="connsiteY0" fmla="*/ 142931 h 1592709"/>
                  <a:gd name="connsiteX1" fmla="*/ 561979 w 919930"/>
                  <a:gd name="connsiteY1" fmla="*/ 52 h 1592709"/>
                  <a:gd name="connsiteX2" fmla="*/ 700083 w 919930"/>
                  <a:gd name="connsiteY2" fmla="*/ 61964 h 1592709"/>
                  <a:gd name="connsiteX3" fmla="*/ 909638 w 919930"/>
                  <a:gd name="connsiteY3" fmla="*/ 281043 h 1592709"/>
                  <a:gd name="connsiteX4" fmla="*/ 657225 w 919930"/>
                  <a:gd name="connsiteY4" fmla="*/ 1321242 h 1592709"/>
                  <a:gd name="connsiteX5" fmla="*/ 385758 w 919930"/>
                  <a:gd name="connsiteY5" fmla="*/ 1592709 h 1592709"/>
                  <a:gd name="connsiteX6" fmla="*/ 271467 w 919930"/>
                  <a:gd name="connsiteY6" fmla="*/ 1592709 h 1592709"/>
                  <a:gd name="connsiteX7" fmla="*/ 0 w 919930"/>
                  <a:gd name="connsiteY7" fmla="*/ 1321242 h 1592709"/>
                  <a:gd name="connsiteX8" fmla="*/ 276225 w 919930"/>
                  <a:gd name="connsiteY8" fmla="*/ 142931 h 1592709"/>
                  <a:gd name="connsiteX0" fmla="*/ 276225 w 919930"/>
                  <a:gd name="connsiteY0" fmla="*/ 142931 h 1592709"/>
                  <a:gd name="connsiteX1" fmla="*/ 561979 w 919930"/>
                  <a:gd name="connsiteY1" fmla="*/ 52 h 1592709"/>
                  <a:gd name="connsiteX2" fmla="*/ 700083 w 919930"/>
                  <a:gd name="connsiteY2" fmla="*/ 61964 h 1592709"/>
                  <a:gd name="connsiteX3" fmla="*/ 909638 w 919930"/>
                  <a:gd name="connsiteY3" fmla="*/ 281043 h 1592709"/>
                  <a:gd name="connsiteX4" fmla="*/ 657225 w 919930"/>
                  <a:gd name="connsiteY4" fmla="*/ 1321242 h 1592709"/>
                  <a:gd name="connsiteX5" fmla="*/ 385758 w 919930"/>
                  <a:gd name="connsiteY5" fmla="*/ 1592709 h 1592709"/>
                  <a:gd name="connsiteX6" fmla="*/ 271467 w 919930"/>
                  <a:gd name="connsiteY6" fmla="*/ 1592709 h 1592709"/>
                  <a:gd name="connsiteX7" fmla="*/ 0 w 919930"/>
                  <a:gd name="connsiteY7" fmla="*/ 1321242 h 1592709"/>
                  <a:gd name="connsiteX8" fmla="*/ 276225 w 919930"/>
                  <a:gd name="connsiteY8" fmla="*/ 142931 h 1592709"/>
                  <a:gd name="connsiteX0" fmla="*/ 291763 w 935468"/>
                  <a:gd name="connsiteY0" fmla="*/ 142931 h 1592709"/>
                  <a:gd name="connsiteX1" fmla="*/ 577517 w 935468"/>
                  <a:gd name="connsiteY1" fmla="*/ 52 h 1592709"/>
                  <a:gd name="connsiteX2" fmla="*/ 715621 w 935468"/>
                  <a:gd name="connsiteY2" fmla="*/ 61964 h 1592709"/>
                  <a:gd name="connsiteX3" fmla="*/ 925176 w 935468"/>
                  <a:gd name="connsiteY3" fmla="*/ 281043 h 1592709"/>
                  <a:gd name="connsiteX4" fmla="*/ 672763 w 935468"/>
                  <a:gd name="connsiteY4" fmla="*/ 1321242 h 1592709"/>
                  <a:gd name="connsiteX5" fmla="*/ 401296 w 935468"/>
                  <a:gd name="connsiteY5" fmla="*/ 1592709 h 1592709"/>
                  <a:gd name="connsiteX6" fmla="*/ 287005 w 935468"/>
                  <a:gd name="connsiteY6" fmla="*/ 1592709 h 1592709"/>
                  <a:gd name="connsiteX7" fmla="*/ 15538 w 935468"/>
                  <a:gd name="connsiteY7" fmla="*/ 1321242 h 1592709"/>
                  <a:gd name="connsiteX8" fmla="*/ 36298 w 935468"/>
                  <a:gd name="connsiteY8" fmla="*/ 633464 h 1592709"/>
                  <a:gd name="connsiteX9" fmla="*/ 291763 w 935468"/>
                  <a:gd name="connsiteY9" fmla="*/ 142931 h 1592709"/>
                  <a:gd name="connsiteX0" fmla="*/ 239375 w 935468"/>
                  <a:gd name="connsiteY0" fmla="*/ 121691 h 1595281"/>
                  <a:gd name="connsiteX1" fmla="*/ 577517 w 935468"/>
                  <a:gd name="connsiteY1" fmla="*/ 2624 h 1595281"/>
                  <a:gd name="connsiteX2" fmla="*/ 715621 w 935468"/>
                  <a:gd name="connsiteY2" fmla="*/ 64536 h 1595281"/>
                  <a:gd name="connsiteX3" fmla="*/ 925176 w 935468"/>
                  <a:gd name="connsiteY3" fmla="*/ 283615 h 1595281"/>
                  <a:gd name="connsiteX4" fmla="*/ 672763 w 935468"/>
                  <a:gd name="connsiteY4" fmla="*/ 1323814 h 1595281"/>
                  <a:gd name="connsiteX5" fmla="*/ 401296 w 935468"/>
                  <a:gd name="connsiteY5" fmla="*/ 1595281 h 1595281"/>
                  <a:gd name="connsiteX6" fmla="*/ 287005 w 935468"/>
                  <a:gd name="connsiteY6" fmla="*/ 1595281 h 1595281"/>
                  <a:gd name="connsiteX7" fmla="*/ 15538 w 935468"/>
                  <a:gd name="connsiteY7" fmla="*/ 1323814 h 1595281"/>
                  <a:gd name="connsiteX8" fmla="*/ 36298 w 935468"/>
                  <a:gd name="connsiteY8" fmla="*/ 636036 h 1595281"/>
                  <a:gd name="connsiteX9" fmla="*/ 239375 w 935468"/>
                  <a:gd name="connsiteY9" fmla="*/ 121691 h 1595281"/>
                  <a:gd name="connsiteX0" fmla="*/ 239375 w 935468"/>
                  <a:gd name="connsiteY0" fmla="*/ 119707 h 1593297"/>
                  <a:gd name="connsiteX1" fmla="*/ 577517 w 935468"/>
                  <a:gd name="connsiteY1" fmla="*/ 640 h 1593297"/>
                  <a:gd name="connsiteX2" fmla="*/ 715621 w 935468"/>
                  <a:gd name="connsiteY2" fmla="*/ 62552 h 1593297"/>
                  <a:gd name="connsiteX3" fmla="*/ 925176 w 935468"/>
                  <a:gd name="connsiteY3" fmla="*/ 281631 h 1593297"/>
                  <a:gd name="connsiteX4" fmla="*/ 672763 w 935468"/>
                  <a:gd name="connsiteY4" fmla="*/ 1321830 h 1593297"/>
                  <a:gd name="connsiteX5" fmla="*/ 401296 w 935468"/>
                  <a:gd name="connsiteY5" fmla="*/ 1593297 h 1593297"/>
                  <a:gd name="connsiteX6" fmla="*/ 287005 w 935468"/>
                  <a:gd name="connsiteY6" fmla="*/ 1593297 h 1593297"/>
                  <a:gd name="connsiteX7" fmla="*/ 15538 w 935468"/>
                  <a:gd name="connsiteY7" fmla="*/ 1321830 h 1593297"/>
                  <a:gd name="connsiteX8" fmla="*/ 36298 w 935468"/>
                  <a:gd name="connsiteY8" fmla="*/ 634052 h 1593297"/>
                  <a:gd name="connsiteX9" fmla="*/ 239375 w 935468"/>
                  <a:gd name="connsiteY9" fmla="*/ 119707 h 1593297"/>
                  <a:gd name="connsiteX0" fmla="*/ 239375 w 935468"/>
                  <a:gd name="connsiteY0" fmla="*/ 119707 h 1593297"/>
                  <a:gd name="connsiteX1" fmla="*/ 577517 w 935468"/>
                  <a:gd name="connsiteY1" fmla="*/ 640 h 1593297"/>
                  <a:gd name="connsiteX2" fmla="*/ 734671 w 935468"/>
                  <a:gd name="connsiteY2" fmla="*/ 57789 h 1593297"/>
                  <a:gd name="connsiteX3" fmla="*/ 925176 w 935468"/>
                  <a:gd name="connsiteY3" fmla="*/ 281631 h 1593297"/>
                  <a:gd name="connsiteX4" fmla="*/ 672763 w 935468"/>
                  <a:gd name="connsiteY4" fmla="*/ 1321830 h 1593297"/>
                  <a:gd name="connsiteX5" fmla="*/ 401296 w 935468"/>
                  <a:gd name="connsiteY5" fmla="*/ 1593297 h 1593297"/>
                  <a:gd name="connsiteX6" fmla="*/ 287005 w 935468"/>
                  <a:gd name="connsiteY6" fmla="*/ 1593297 h 1593297"/>
                  <a:gd name="connsiteX7" fmla="*/ 15538 w 935468"/>
                  <a:gd name="connsiteY7" fmla="*/ 1321830 h 1593297"/>
                  <a:gd name="connsiteX8" fmla="*/ 36298 w 935468"/>
                  <a:gd name="connsiteY8" fmla="*/ 634052 h 1593297"/>
                  <a:gd name="connsiteX9" fmla="*/ 239375 w 935468"/>
                  <a:gd name="connsiteY9" fmla="*/ 119707 h 1593297"/>
                  <a:gd name="connsiteX0" fmla="*/ 239375 w 935468"/>
                  <a:gd name="connsiteY0" fmla="*/ 144484 h 1618074"/>
                  <a:gd name="connsiteX1" fmla="*/ 577517 w 935468"/>
                  <a:gd name="connsiteY1" fmla="*/ 25417 h 1618074"/>
                  <a:gd name="connsiteX2" fmla="*/ 734671 w 935468"/>
                  <a:gd name="connsiteY2" fmla="*/ 82566 h 1618074"/>
                  <a:gd name="connsiteX3" fmla="*/ 925176 w 935468"/>
                  <a:gd name="connsiteY3" fmla="*/ 306408 h 1618074"/>
                  <a:gd name="connsiteX4" fmla="*/ 672763 w 935468"/>
                  <a:gd name="connsiteY4" fmla="*/ 1346607 h 1618074"/>
                  <a:gd name="connsiteX5" fmla="*/ 401296 w 935468"/>
                  <a:gd name="connsiteY5" fmla="*/ 1618074 h 1618074"/>
                  <a:gd name="connsiteX6" fmla="*/ 287005 w 935468"/>
                  <a:gd name="connsiteY6" fmla="*/ 1618074 h 1618074"/>
                  <a:gd name="connsiteX7" fmla="*/ 15538 w 935468"/>
                  <a:gd name="connsiteY7" fmla="*/ 1346607 h 1618074"/>
                  <a:gd name="connsiteX8" fmla="*/ 36298 w 935468"/>
                  <a:gd name="connsiteY8" fmla="*/ 658829 h 1618074"/>
                  <a:gd name="connsiteX9" fmla="*/ 239375 w 935468"/>
                  <a:gd name="connsiteY9" fmla="*/ 144484 h 1618074"/>
                  <a:gd name="connsiteX0" fmla="*/ 239375 w 935468"/>
                  <a:gd name="connsiteY0" fmla="*/ 119707 h 1593297"/>
                  <a:gd name="connsiteX1" fmla="*/ 577517 w 935468"/>
                  <a:gd name="connsiteY1" fmla="*/ 640 h 1593297"/>
                  <a:gd name="connsiteX2" fmla="*/ 925176 w 935468"/>
                  <a:gd name="connsiteY2" fmla="*/ 281631 h 1593297"/>
                  <a:gd name="connsiteX3" fmla="*/ 672763 w 935468"/>
                  <a:gd name="connsiteY3" fmla="*/ 1321830 h 1593297"/>
                  <a:gd name="connsiteX4" fmla="*/ 401296 w 935468"/>
                  <a:gd name="connsiteY4" fmla="*/ 1593297 h 1593297"/>
                  <a:gd name="connsiteX5" fmla="*/ 287005 w 935468"/>
                  <a:gd name="connsiteY5" fmla="*/ 1593297 h 1593297"/>
                  <a:gd name="connsiteX6" fmla="*/ 15538 w 935468"/>
                  <a:gd name="connsiteY6" fmla="*/ 1321830 h 1593297"/>
                  <a:gd name="connsiteX7" fmla="*/ 36298 w 935468"/>
                  <a:gd name="connsiteY7" fmla="*/ 634052 h 1593297"/>
                  <a:gd name="connsiteX8" fmla="*/ 239375 w 935468"/>
                  <a:gd name="connsiteY8" fmla="*/ 119707 h 1593297"/>
                  <a:gd name="connsiteX0" fmla="*/ 272930 w 969023"/>
                  <a:gd name="connsiteY0" fmla="*/ 119707 h 1593297"/>
                  <a:gd name="connsiteX1" fmla="*/ 611072 w 969023"/>
                  <a:gd name="connsiteY1" fmla="*/ 640 h 1593297"/>
                  <a:gd name="connsiteX2" fmla="*/ 958731 w 969023"/>
                  <a:gd name="connsiteY2" fmla="*/ 281631 h 1593297"/>
                  <a:gd name="connsiteX3" fmla="*/ 706318 w 969023"/>
                  <a:gd name="connsiteY3" fmla="*/ 1321830 h 1593297"/>
                  <a:gd name="connsiteX4" fmla="*/ 434851 w 969023"/>
                  <a:gd name="connsiteY4" fmla="*/ 1593297 h 1593297"/>
                  <a:gd name="connsiteX5" fmla="*/ 320560 w 969023"/>
                  <a:gd name="connsiteY5" fmla="*/ 1593297 h 1593297"/>
                  <a:gd name="connsiteX6" fmla="*/ 6231 w 969023"/>
                  <a:gd name="connsiteY6" fmla="*/ 1317068 h 1593297"/>
                  <a:gd name="connsiteX7" fmla="*/ 69853 w 969023"/>
                  <a:gd name="connsiteY7" fmla="*/ 634052 h 1593297"/>
                  <a:gd name="connsiteX8" fmla="*/ 272930 w 969023"/>
                  <a:gd name="connsiteY8" fmla="*/ 119707 h 1593297"/>
                  <a:gd name="connsiteX0" fmla="*/ 272930 w 969023"/>
                  <a:gd name="connsiteY0" fmla="*/ 119707 h 1593297"/>
                  <a:gd name="connsiteX1" fmla="*/ 611072 w 969023"/>
                  <a:gd name="connsiteY1" fmla="*/ 640 h 1593297"/>
                  <a:gd name="connsiteX2" fmla="*/ 958731 w 969023"/>
                  <a:gd name="connsiteY2" fmla="*/ 281631 h 1593297"/>
                  <a:gd name="connsiteX3" fmla="*/ 706318 w 969023"/>
                  <a:gd name="connsiteY3" fmla="*/ 1321830 h 1593297"/>
                  <a:gd name="connsiteX4" fmla="*/ 434851 w 969023"/>
                  <a:gd name="connsiteY4" fmla="*/ 1593297 h 1593297"/>
                  <a:gd name="connsiteX5" fmla="*/ 320560 w 969023"/>
                  <a:gd name="connsiteY5" fmla="*/ 1593297 h 1593297"/>
                  <a:gd name="connsiteX6" fmla="*/ 6231 w 969023"/>
                  <a:gd name="connsiteY6" fmla="*/ 1317068 h 1593297"/>
                  <a:gd name="connsiteX7" fmla="*/ 69853 w 969023"/>
                  <a:gd name="connsiteY7" fmla="*/ 634052 h 1593297"/>
                  <a:gd name="connsiteX8" fmla="*/ 272930 w 969023"/>
                  <a:gd name="connsiteY8" fmla="*/ 119707 h 159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9023" h="1593297">
                    <a:moveTo>
                      <a:pt x="272930" y="119707"/>
                    </a:moveTo>
                    <a:cubicBezTo>
                      <a:pt x="372943" y="-15932"/>
                      <a:pt x="461145" y="640"/>
                      <a:pt x="611072" y="640"/>
                    </a:cubicBezTo>
                    <a:cubicBezTo>
                      <a:pt x="725372" y="27627"/>
                      <a:pt x="942857" y="61433"/>
                      <a:pt x="958731" y="281631"/>
                    </a:cubicBezTo>
                    <a:cubicBezTo>
                      <a:pt x="1030168" y="377538"/>
                      <a:pt x="706318" y="963985"/>
                      <a:pt x="706318" y="1321830"/>
                    </a:cubicBezTo>
                    <a:cubicBezTo>
                      <a:pt x="706318" y="1471757"/>
                      <a:pt x="584778" y="1593297"/>
                      <a:pt x="434851" y="1593297"/>
                    </a:cubicBezTo>
                    <a:lnTo>
                      <a:pt x="320560" y="1593297"/>
                    </a:lnTo>
                    <a:cubicBezTo>
                      <a:pt x="170633" y="1593297"/>
                      <a:pt x="6231" y="1466995"/>
                      <a:pt x="6231" y="1317068"/>
                    </a:cubicBezTo>
                    <a:cubicBezTo>
                      <a:pt x="-15710" y="1173069"/>
                      <a:pt x="23816" y="830437"/>
                      <a:pt x="69853" y="634052"/>
                    </a:cubicBezTo>
                    <a:cubicBezTo>
                      <a:pt x="115890" y="437667"/>
                      <a:pt x="202571" y="241151"/>
                      <a:pt x="272930" y="11970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B4452D1-27D7-4BE5-B997-636C2D24C18D}"/>
                  </a:ext>
                </a:extLst>
              </p:cNvPr>
              <p:cNvSpPr/>
              <p:nvPr/>
            </p:nvSpPr>
            <p:spPr>
              <a:xfrm>
                <a:off x="1469421" y="2320310"/>
                <a:ext cx="228315" cy="228315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80098C3-2622-4F4F-BD35-84EB41C4AFB0}"/>
                  </a:ext>
                </a:extLst>
              </p:cNvPr>
              <p:cNvSpPr/>
              <p:nvPr/>
            </p:nvSpPr>
            <p:spPr>
              <a:xfrm>
                <a:off x="1700910" y="1893590"/>
                <a:ext cx="228315" cy="228315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8C7C241-92C5-4480-AC18-AE397E7777B2}"/>
                  </a:ext>
                </a:extLst>
              </p:cNvPr>
              <p:cNvSpPr/>
              <p:nvPr/>
            </p:nvSpPr>
            <p:spPr>
              <a:xfrm>
                <a:off x="1583578" y="1466870"/>
                <a:ext cx="228315" cy="228315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C824750-5281-4844-9B1B-D2209125F13D}"/>
                </a:ext>
              </a:extLst>
            </p:cNvPr>
            <p:cNvSpPr txBox="1"/>
            <p:nvPr/>
          </p:nvSpPr>
          <p:spPr>
            <a:xfrm>
              <a:off x="5102242" y="11132651"/>
              <a:ext cx="84157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dirty="0">
                  <a:solidFill>
                    <a:srgbClr val="004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Cell-Free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2983A82-441D-453F-88B5-1DD8830E58A4}"/>
                </a:ext>
              </a:extLst>
            </p:cNvPr>
            <p:cNvSpPr txBox="1"/>
            <p:nvPr/>
          </p:nvSpPr>
          <p:spPr>
            <a:xfrm>
              <a:off x="5130680" y="11977776"/>
              <a:ext cx="50013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i="1" dirty="0">
                  <a:solidFill>
                    <a:srgbClr val="004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E.coli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9D45F5F-FBCE-4697-A6B8-0B7DBD9FFDB7}"/>
                </a:ext>
              </a:extLst>
            </p:cNvPr>
            <p:cNvSpPr txBox="1"/>
            <p:nvPr/>
          </p:nvSpPr>
          <p:spPr>
            <a:xfrm>
              <a:off x="6147103" y="10481458"/>
              <a:ext cx="317077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1" dirty="0">
                  <a:solidFill>
                    <a:srgbClr val="E61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Automated Assembly Protocols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5517986-E346-4608-B207-9B5B9DECEDDF}"/>
                </a:ext>
              </a:extLst>
            </p:cNvPr>
            <p:cNvSpPr txBox="1"/>
            <p:nvPr/>
          </p:nvSpPr>
          <p:spPr>
            <a:xfrm>
              <a:off x="6148396" y="10722762"/>
              <a:ext cx="33696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Rapid assembly after development/testing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0DBA553-2532-40CB-9ABD-C90C302B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410" y="10984496"/>
              <a:ext cx="3204224" cy="1213865"/>
            </a:xfrm>
            <a:prstGeom prst="rect">
              <a:avLst/>
            </a:prstGeom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C113E67-9A9F-4452-9028-9F9B07EE544C}"/>
              </a:ext>
            </a:extLst>
          </p:cNvPr>
          <p:cNvGrpSpPr/>
          <p:nvPr/>
        </p:nvGrpSpPr>
        <p:grpSpPr>
          <a:xfrm>
            <a:off x="620843" y="10513283"/>
            <a:ext cx="5415720" cy="2623520"/>
            <a:chOff x="-30706" y="10439598"/>
            <a:chExt cx="5415720" cy="262352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F40E085-508A-4E18-81C3-2D13C70D24BD}"/>
                </a:ext>
              </a:extLst>
            </p:cNvPr>
            <p:cNvSpPr txBox="1"/>
            <p:nvPr/>
          </p:nvSpPr>
          <p:spPr>
            <a:xfrm>
              <a:off x="-30706" y="10439598"/>
              <a:ext cx="54157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Multicellular Biosensor Development Technique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36FB7E0-3161-4EEB-A18C-B29421A8659A}"/>
                </a:ext>
              </a:extLst>
            </p:cNvPr>
            <p:cNvSpPr txBox="1"/>
            <p:nvPr/>
          </p:nvSpPr>
          <p:spPr>
            <a:xfrm>
              <a:off x="600989" y="12324454"/>
              <a:ext cx="41523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Devices expressed in separate cells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Co-cultured to make a functional sensor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Variants made by swapping cell strains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D5E78EB-2006-4EDB-A5BA-F563C0D3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0706" y="10775483"/>
              <a:ext cx="5415720" cy="1499368"/>
            </a:xfrm>
            <a:prstGeom prst="rect">
              <a:avLst/>
            </a:prstGeom>
          </p:spPr>
        </p:pic>
      </p:grpSp>
      <p:sp>
        <p:nvSpPr>
          <p:cNvPr id="1029" name="Rectangle: Rounded Corners 1028">
            <a:extLst>
              <a:ext uri="{FF2B5EF4-FFF2-40B4-BE49-F238E27FC236}">
                <a16:creationId xmlns:a16="http://schemas.microsoft.com/office/drawing/2014/main" id="{14DCF880-EFBC-4678-BA48-9E4FBDB4387A}"/>
              </a:ext>
            </a:extLst>
          </p:cNvPr>
          <p:cNvSpPr/>
          <p:nvPr/>
        </p:nvSpPr>
        <p:spPr>
          <a:xfrm>
            <a:off x="19380790" y="266218"/>
            <a:ext cx="1769858" cy="1487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Logo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3529D5B-9BC0-4E64-8F8C-25C1804D2102}"/>
              </a:ext>
            </a:extLst>
          </p:cNvPr>
          <p:cNvSpPr txBox="1"/>
          <p:nvPr/>
        </p:nvSpPr>
        <p:spPr>
          <a:xfrm>
            <a:off x="218634" y="25961074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274BA1-51CB-43C3-9525-26455A457222}"/>
              </a:ext>
            </a:extLst>
          </p:cNvPr>
          <p:cNvSpPr/>
          <p:nvPr/>
        </p:nvSpPr>
        <p:spPr>
          <a:xfrm>
            <a:off x="152399" y="27872511"/>
            <a:ext cx="20998249" cy="2287484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5A97072-BC66-42CD-96D1-376F19FABD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6045" y="28949573"/>
            <a:ext cx="1234604" cy="123460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A5B486A2-CE6E-45A6-8E87-F2A623403270}"/>
              </a:ext>
            </a:extLst>
          </p:cNvPr>
          <p:cNvSpPr txBox="1"/>
          <p:nvPr/>
        </p:nvSpPr>
        <p:spPr>
          <a:xfrm>
            <a:off x="7664313" y="28754643"/>
            <a:ext cx="788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SPONSORS/ACKNOWLEDGEMENTS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2537" y="6841822"/>
            <a:ext cx="75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Biosensor Builder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4528780" y="7363747"/>
            <a:ext cx="1607574" cy="59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16283277" y="8597489"/>
            <a:ext cx="1607574" cy="59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12897295" y="8597489"/>
            <a:ext cx="1607574" cy="595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11289721" y="9930410"/>
            <a:ext cx="1607574" cy="595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14170568" y="9947886"/>
            <a:ext cx="1607574" cy="595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68"/>
          <p:cNvSpPr/>
          <p:nvPr/>
        </p:nvSpPr>
        <p:spPr>
          <a:xfrm>
            <a:off x="17160805" y="9873680"/>
            <a:ext cx="1607574" cy="595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4"/>
          <p:cNvSpPr txBox="1"/>
          <p:nvPr/>
        </p:nvSpPr>
        <p:spPr>
          <a:xfrm>
            <a:off x="11707428" y="11325299"/>
            <a:ext cx="92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+ Additional questions about desired output and importance of processing devices. </a:t>
            </a:r>
            <a:endParaRPr lang="en-GB" dirty="0"/>
          </a:p>
        </p:txBody>
      </p:sp>
      <p:cxnSp>
        <p:nvCxnSpPr>
          <p:cNvPr id="71" name="Elbow Connector 70"/>
          <p:cNvCxnSpPr>
            <a:endCxn id="65" idx="1"/>
          </p:cNvCxnSpPr>
          <p:nvPr/>
        </p:nvCxnSpPr>
        <p:spPr>
          <a:xfrm rot="16200000" flipH="1">
            <a:off x="15433775" y="8045643"/>
            <a:ext cx="928402" cy="770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66" idx="3"/>
          </p:cNvCxnSpPr>
          <p:nvPr/>
        </p:nvCxnSpPr>
        <p:spPr>
          <a:xfrm rot="5400000">
            <a:off x="14381419" y="8090191"/>
            <a:ext cx="928404" cy="6815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endCxn id="67" idx="3"/>
          </p:cNvCxnSpPr>
          <p:nvPr/>
        </p:nvCxnSpPr>
        <p:spPr>
          <a:xfrm rot="5400000">
            <a:off x="12670634" y="9419462"/>
            <a:ext cx="1035265" cy="5819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6" idx="2"/>
            <a:endCxn id="68" idx="1"/>
          </p:cNvCxnSpPr>
          <p:nvPr/>
        </p:nvCxnSpPr>
        <p:spPr>
          <a:xfrm rot="16200000" flipH="1">
            <a:off x="13409455" y="9484428"/>
            <a:ext cx="1052741" cy="4694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 rot="16200000" flipH="1">
            <a:off x="16886115" y="9203245"/>
            <a:ext cx="680882" cy="6599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9" idx="1"/>
          </p:cNvCxnSpPr>
          <p:nvPr/>
        </p:nvCxnSpPr>
        <p:spPr>
          <a:xfrm rot="10800000">
            <a:off x="14492957" y="9147734"/>
            <a:ext cx="2667849" cy="1023602"/>
          </a:xfrm>
          <a:prstGeom prst="bentConnector3">
            <a:avLst>
              <a:gd name="adj1" fmla="val 457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5" idx="3"/>
          </p:cNvCxnSpPr>
          <p:nvPr/>
        </p:nvCxnSpPr>
        <p:spPr>
          <a:xfrm>
            <a:off x="17890851" y="8895145"/>
            <a:ext cx="107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18979110" y="8597487"/>
            <a:ext cx="1607574" cy="5953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14504869" y="7454945"/>
            <a:ext cx="165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Does the molecule bind a protein?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102050" y="8579904"/>
            <a:ext cx="137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Is the protein a transcription factor?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439374" y="9961161"/>
            <a:ext cx="1270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(Generates Transcription Factor based model)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4236140" y="10060875"/>
            <a:ext cx="146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(Generates Protein Interaction-based model)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267130" y="8579903"/>
            <a:ext cx="163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Does a degradation product bind a transcription factor?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7204591" y="10059261"/>
            <a:ext cx="1628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(Adds Biochemical Adaptor)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8987754" y="8649152"/>
            <a:ext cx="16282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(Continues to questions regarding DNA and RNA based</a:t>
            </a:r>
          </a:p>
          <a:p>
            <a:r>
              <a:rPr lang="en-GB" sz="900" dirty="0"/>
              <a:t>Biosensors)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4893489" y="8184064"/>
            <a:ext cx="63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3127743" y="9522564"/>
            <a:ext cx="63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7010372" y="9336750"/>
            <a:ext cx="63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356657" y="8185950"/>
            <a:ext cx="80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3558980" y="9528349"/>
            <a:ext cx="80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8184145" y="8711169"/>
            <a:ext cx="80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4600910" y="6924863"/>
            <a:ext cx="192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Decision Tree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4970577" y="12179633"/>
            <a:ext cx="597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Outputs: </a:t>
            </a:r>
          </a:p>
          <a:p>
            <a:pPr marL="342900" indent="-342900">
              <a:buAutoNum type="arabicParenR"/>
            </a:pPr>
            <a:r>
              <a:rPr lang="en-GB" b="1" dirty="0"/>
              <a:t>Model</a:t>
            </a:r>
            <a:r>
              <a:rPr lang="en-GB" dirty="0"/>
              <a:t>: Consisting of </a:t>
            </a:r>
            <a:r>
              <a:rPr lang="en-GB" dirty="0" err="1"/>
              <a:t>Interchangable</a:t>
            </a:r>
            <a:r>
              <a:rPr lang="en-GB" dirty="0"/>
              <a:t> SBML models with connecting interfaces</a:t>
            </a:r>
          </a:p>
          <a:p>
            <a:pPr marL="342900" indent="-342900">
              <a:buAutoNum type="arabicParenR"/>
            </a:pPr>
            <a:r>
              <a:rPr lang="en-GB" b="1" dirty="0"/>
              <a:t>Genetic output</a:t>
            </a:r>
            <a:r>
              <a:rPr lang="en-GB" dirty="0"/>
              <a:t>: SBOL design of genetic system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946487" y="13484386"/>
            <a:ext cx="563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/>
              <a:t>DropCode</a:t>
            </a:r>
            <a:r>
              <a:rPr lang="en-GB" b="1" u="sng" dirty="0"/>
              <a:t>: a language for digital </a:t>
            </a:r>
            <a:r>
              <a:rPr lang="en-GB" b="1" u="sng" dirty="0" err="1"/>
              <a:t>microfludics</a:t>
            </a:r>
            <a:endParaRPr lang="en-GB" b="1" u="sng" dirty="0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8709" y="13965498"/>
            <a:ext cx="2725726" cy="1760040"/>
          </a:xfrm>
          <a:prstGeom prst="rect">
            <a:avLst/>
          </a:prstGeom>
        </p:spPr>
      </p:pic>
      <p:sp>
        <p:nvSpPr>
          <p:cNvPr id="142" name="Content Placeholder 2"/>
          <p:cNvSpPr txBox="1">
            <a:spLocks/>
          </p:cNvSpPr>
          <p:nvPr/>
        </p:nvSpPr>
        <p:spPr>
          <a:xfrm>
            <a:off x="14928167" y="14309353"/>
            <a:ext cx="3110415" cy="113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We are working with a digital microfluidics chip manufacturer to develop a language to automate gene assembly and cell mixing.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466" y="26618945"/>
            <a:ext cx="1694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 Naylor</a:t>
            </a:r>
            <a:r>
              <a:rPr lang="en-GB" i="1" dirty="0"/>
              <a:t> et al. </a:t>
            </a:r>
            <a:r>
              <a:rPr lang="en-GB" dirty="0"/>
              <a:t>(2017) </a:t>
            </a:r>
            <a:r>
              <a:rPr lang="en-GB" dirty="0" err="1"/>
              <a:t>Simbiotics</a:t>
            </a:r>
            <a:r>
              <a:rPr lang="en-GB" dirty="0"/>
              <a:t>: A Multiscale Integrative Platform for 3D </a:t>
            </a:r>
            <a:r>
              <a:rPr lang="en-GB" dirty="0" err="1"/>
              <a:t>Modeling</a:t>
            </a:r>
            <a:r>
              <a:rPr lang="en-GB" dirty="0"/>
              <a:t> of Bacterial Populations </a:t>
            </a:r>
            <a:r>
              <a:rPr lang="en-GB" i="1" dirty="0"/>
              <a:t>ACS Synthetic Biology</a:t>
            </a:r>
          </a:p>
        </p:txBody>
      </p:sp>
      <p:sp>
        <p:nvSpPr>
          <p:cNvPr id="171" name="Notched Right Arrow 170"/>
          <p:cNvSpPr/>
          <p:nvPr/>
        </p:nvSpPr>
        <p:spPr>
          <a:xfrm rot="5400000">
            <a:off x="7017408" y="14156715"/>
            <a:ext cx="2278838" cy="942109"/>
          </a:xfrm>
          <a:prstGeom prst="notch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Notched Right Arrow 171"/>
          <p:cNvSpPr/>
          <p:nvPr/>
        </p:nvSpPr>
        <p:spPr>
          <a:xfrm rot="5400000">
            <a:off x="7001507" y="16384909"/>
            <a:ext cx="2293805" cy="942111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Notched Right Arrow 172"/>
          <p:cNvSpPr/>
          <p:nvPr/>
        </p:nvSpPr>
        <p:spPr>
          <a:xfrm rot="5400000">
            <a:off x="7007024" y="18596935"/>
            <a:ext cx="2278442" cy="937783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Notched Right Arrow 173"/>
          <p:cNvSpPr/>
          <p:nvPr/>
        </p:nvSpPr>
        <p:spPr>
          <a:xfrm rot="5400000">
            <a:off x="7004708" y="20808507"/>
            <a:ext cx="2278748" cy="916618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TextBox 174"/>
          <p:cNvSpPr txBox="1"/>
          <p:nvPr/>
        </p:nvSpPr>
        <p:spPr>
          <a:xfrm>
            <a:off x="6992314" y="13187146"/>
            <a:ext cx="100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Target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297440" y="22004258"/>
            <a:ext cx="103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240073" y="17644782"/>
            <a:ext cx="90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Tool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593673" y="15372055"/>
            <a:ext cx="140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Biosensor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773566" y="19804198"/>
            <a:ext cx="125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Product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663762" y="14317424"/>
            <a:ext cx="23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Engineering Lifecycle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8673168" y="20807361"/>
            <a:ext cx="23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Regulation/Uptake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8673168" y="16278874"/>
            <a:ext cx="23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Hardware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8673168" y="18615697"/>
            <a:ext cx="23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Enterprise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4DB6525-74A6-4477-A200-29CC9766D446}"/>
              </a:ext>
            </a:extLst>
          </p:cNvPr>
          <p:cNvSpPr/>
          <p:nvPr/>
        </p:nvSpPr>
        <p:spPr>
          <a:xfrm>
            <a:off x="186763" y="16058933"/>
            <a:ext cx="6188118" cy="6747114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7C09036-A599-4C74-BB4D-B8EAB206A58A}"/>
              </a:ext>
            </a:extLst>
          </p:cNvPr>
          <p:cNvSpPr txBox="1"/>
          <p:nvPr/>
        </p:nvSpPr>
        <p:spPr>
          <a:xfrm>
            <a:off x="297027" y="16083212"/>
            <a:ext cx="4347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of Biosensors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4DB6525-74A6-4477-A200-29CC9766D446}"/>
              </a:ext>
            </a:extLst>
          </p:cNvPr>
          <p:cNvSpPr/>
          <p:nvPr/>
        </p:nvSpPr>
        <p:spPr>
          <a:xfrm>
            <a:off x="152399" y="22940698"/>
            <a:ext cx="10402418" cy="2885725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4DB6525-74A6-4477-A200-29CC9766D446}"/>
              </a:ext>
            </a:extLst>
          </p:cNvPr>
          <p:cNvSpPr/>
          <p:nvPr/>
        </p:nvSpPr>
        <p:spPr>
          <a:xfrm>
            <a:off x="14928167" y="16034075"/>
            <a:ext cx="6188118" cy="6747114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F722A225-9A24-4E0E-BC77-7697DCE75DB1}"/>
              </a:ext>
            </a:extLst>
          </p:cNvPr>
          <p:cNvSpPr txBox="1"/>
          <p:nvPr/>
        </p:nvSpPr>
        <p:spPr>
          <a:xfrm>
            <a:off x="14978817" y="16070247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Practices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4DB6525-74A6-4477-A200-29CC9766D446}"/>
              </a:ext>
            </a:extLst>
          </p:cNvPr>
          <p:cNvSpPr/>
          <p:nvPr/>
        </p:nvSpPr>
        <p:spPr>
          <a:xfrm>
            <a:off x="10712286" y="22915840"/>
            <a:ext cx="10404000" cy="2910583"/>
          </a:xfrm>
          <a:prstGeom prst="rect">
            <a:avLst/>
          </a:prstGeom>
          <a:solidFill>
            <a:schemeClr val="bg1"/>
          </a:solidFill>
          <a:ln w="38100">
            <a:solidFill>
              <a:srgbClr val="E51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7C09036-A599-4C74-BB4D-B8EAB206A58A}"/>
              </a:ext>
            </a:extLst>
          </p:cNvPr>
          <p:cNvSpPr txBox="1"/>
          <p:nvPr/>
        </p:nvSpPr>
        <p:spPr>
          <a:xfrm>
            <a:off x="10795047" y="22940698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7C09036-A599-4C74-BB4D-B8EAB206A58A}"/>
              </a:ext>
            </a:extLst>
          </p:cNvPr>
          <p:cNvSpPr txBox="1"/>
          <p:nvPr/>
        </p:nvSpPr>
        <p:spPr>
          <a:xfrm>
            <a:off x="152398" y="22940698"/>
            <a:ext cx="43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32505" y="23463918"/>
            <a:ext cx="5044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Questions</a:t>
            </a:r>
            <a:r>
              <a:rPr lang="en-GB" dirty="0"/>
              <a:t>: </a:t>
            </a:r>
          </a:p>
          <a:p>
            <a:r>
              <a:rPr lang="en-GB" dirty="0"/>
              <a:t>1) What effect will having components in different cells have on time taken to generate a response? </a:t>
            </a:r>
          </a:p>
          <a:p>
            <a:r>
              <a:rPr lang="en-GB" dirty="0"/>
              <a:t>2) What is the optimum ratio of cells?</a:t>
            </a:r>
          </a:p>
          <a:p>
            <a:r>
              <a:rPr lang="en-GB" dirty="0"/>
              <a:t>3) If components are in different species, </a:t>
            </a:r>
            <a:r>
              <a:rPr lang="en-GB" dirty="0" err="1"/>
              <a:t>eg</a:t>
            </a:r>
            <a:r>
              <a:rPr lang="en-GB" dirty="0"/>
              <a:t>. </a:t>
            </a:r>
            <a:r>
              <a:rPr lang="en-GB" i="1" dirty="0"/>
              <a:t>E. coli</a:t>
            </a:r>
            <a:r>
              <a:rPr lang="en-GB" dirty="0"/>
              <a:t>, </a:t>
            </a:r>
            <a:r>
              <a:rPr lang="en-GB" i="1" dirty="0"/>
              <a:t>Bacillus</a:t>
            </a:r>
            <a:r>
              <a:rPr lang="en-GB" dirty="0"/>
              <a:t>, Yeast, how will differing growth rates change component ratios over time?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267939" y="23676063"/>
            <a:ext cx="3147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Methods</a:t>
            </a:r>
          </a:p>
          <a:p>
            <a:r>
              <a:rPr lang="en-GB" dirty="0" err="1"/>
              <a:t>Simbiotics</a:t>
            </a:r>
            <a:r>
              <a:rPr lang="en-GB" dirty="0"/>
              <a:t>:</a:t>
            </a:r>
          </a:p>
          <a:p>
            <a:r>
              <a:rPr lang="en-GB" dirty="0"/>
              <a:t>Spatially explicit modelling platform for the design, simulation and analysis of bacterial populations [1]</a:t>
            </a: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801" y="23943046"/>
            <a:ext cx="2604147" cy="11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2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419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Brown</dc:creator>
  <cp:lastModifiedBy>Bradley Brown</cp:lastModifiedBy>
  <cp:revision>19</cp:revision>
  <dcterms:created xsi:type="dcterms:W3CDTF">2017-06-21T08:54:18Z</dcterms:created>
  <dcterms:modified xsi:type="dcterms:W3CDTF">2017-06-21T12:13:14Z</dcterms:modified>
</cp:coreProperties>
</file>