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626843" y="6081762"/>
            <a:ext cx="11049460" cy="637722"/>
            <a:chOff x="-4955458" y="4979369"/>
            <a:chExt cx="25441420" cy="1107013"/>
          </a:xfrm>
        </p:grpSpPr>
        <p:sp>
          <p:nvSpPr>
            <p:cNvPr id="59" name="Freeform 15"/>
            <p:cNvSpPr/>
            <p:nvPr/>
          </p:nvSpPr>
          <p:spPr>
            <a:xfrm>
              <a:off x="-4955458" y="4984268"/>
              <a:ext cx="25131251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16"/>
            <p:cNvSpPr/>
            <p:nvPr/>
          </p:nvSpPr>
          <p:spPr>
            <a:xfrm flipV="1">
              <a:off x="-4645274" y="4979369"/>
              <a:ext cx="25131236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-948707" y="5901908"/>
            <a:ext cx="938993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 userDrawn="1"/>
        </p:nvSpPr>
        <p:spPr>
          <a:xfrm flipH="1">
            <a:off x="8474202" y="5901909"/>
            <a:ext cx="2088997" cy="93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8472488" y="6080162"/>
            <a:ext cx="4357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Donut 20"/>
          <p:cNvSpPr/>
          <p:nvPr userDrawn="1"/>
        </p:nvSpPr>
        <p:spPr>
          <a:xfrm>
            <a:off x="8899589" y="5977938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nut 21"/>
          <p:cNvSpPr/>
          <p:nvPr userDrawn="1"/>
        </p:nvSpPr>
        <p:spPr>
          <a:xfrm>
            <a:off x="8895561" y="6320566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8534400" y="6713135"/>
            <a:ext cx="9015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9119057" y="6432314"/>
            <a:ext cx="447675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Donut 24"/>
          <p:cNvSpPr/>
          <p:nvPr userDrawn="1"/>
        </p:nvSpPr>
        <p:spPr>
          <a:xfrm>
            <a:off x="9425750" y="6596403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9003815" y="619226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9571459" y="629680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Donut 27"/>
          <p:cNvSpPr/>
          <p:nvPr userDrawn="1"/>
        </p:nvSpPr>
        <p:spPr>
          <a:xfrm>
            <a:off x="9699401" y="6119714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9649247" y="6712522"/>
            <a:ext cx="126388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9784796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9910198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9958759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Donut 32"/>
          <p:cNvSpPr/>
          <p:nvPr userDrawn="1"/>
        </p:nvSpPr>
        <p:spPr>
          <a:xfrm>
            <a:off x="10397555" y="6465660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10621052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Straight Connector 77"/>
          <p:cNvCxnSpPr/>
          <p:nvPr userDrawn="1"/>
        </p:nvCxnSpPr>
        <p:spPr>
          <a:xfrm>
            <a:off x="11068727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0504540" y="6343210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224302" y="6712914"/>
            <a:ext cx="322983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Donut 38"/>
          <p:cNvSpPr/>
          <p:nvPr userDrawn="1"/>
        </p:nvSpPr>
        <p:spPr>
          <a:xfrm>
            <a:off x="11547285" y="6594861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0594670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11659033" y="6057483"/>
            <a:ext cx="0" cy="55567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/>
          <p:cNvCxnSpPr/>
          <p:nvPr userDrawn="1"/>
        </p:nvCxnSpPr>
        <p:spPr>
          <a:xfrm flipH="1">
            <a:off x="11100742" y="609686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Donut 42"/>
          <p:cNvSpPr/>
          <p:nvPr userDrawn="1"/>
        </p:nvSpPr>
        <p:spPr>
          <a:xfrm>
            <a:off x="11224642" y="5911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11336390" y="577362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11178529" y="5633960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/>
          <p:cNvCxnSpPr/>
          <p:nvPr userDrawn="1"/>
        </p:nvCxnSpPr>
        <p:spPr>
          <a:xfrm>
            <a:off x="9548813" y="5633960"/>
            <a:ext cx="1628959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/>
          <p:cNvCxnSpPr/>
          <p:nvPr userDrawn="1"/>
        </p:nvCxnSpPr>
        <p:spPr>
          <a:xfrm flipH="1">
            <a:off x="9389236" y="5634736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9384438" y="5779191"/>
            <a:ext cx="0" cy="27829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Donut 48"/>
          <p:cNvSpPr/>
          <p:nvPr userDrawn="1"/>
        </p:nvSpPr>
        <p:spPr>
          <a:xfrm>
            <a:off x="9276494" y="6034952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 userDrawn="1"/>
        </p:nvGrpSpPr>
        <p:grpSpPr>
          <a:xfrm rot="16200000">
            <a:off x="9847831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3" name="Donut 50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Donut 51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6" name="Group 95"/>
          <p:cNvGrpSpPr/>
          <p:nvPr userDrawn="1"/>
        </p:nvGrpSpPr>
        <p:grpSpPr>
          <a:xfrm rot="16200000">
            <a:off x="10627095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7" name="Donut 54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Donut 55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00" name="Straight Connector 99"/>
          <p:cNvCxnSpPr/>
          <p:nvPr userDrawn="1"/>
        </p:nvCxnSpPr>
        <p:spPr>
          <a:xfrm>
            <a:off x="11659033" y="6057483"/>
            <a:ext cx="574052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Donut 58"/>
          <p:cNvSpPr/>
          <p:nvPr userDrawn="1"/>
        </p:nvSpPr>
        <p:spPr>
          <a:xfrm>
            <a:off x="11830030" y="5695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11937015" y="5919302"/>
            <a:ext cx="0" cy="117167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Donut 61"/>
          <p:cNvSpPr/>
          <p:nvPr userDrawn="1"/>
        </p:nvSpPr>
        <p:spPr>
          <a:xfrm>
            <a:off x="8584927" y="6315802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 userDrawn="1"/>
        </p:nvCxnSpPr>
        <p:spPr>
          <a:xfrm>
            <a:off x="8691912" y="6539299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 userDrawn="1"/>
        </p:nvCxnSpPr>
        <p:spPr>
          <a:xfrm>
            <a:off x="11763375" y="6708151"/>
            <a:ext cx="4697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Rectangle 105"/>
          <p:cNvSpPr/>
          <p:nvPr userDrawn="1"/>
        </p:nvSpPr>
        <p:spPr>
          <a:xfrm>
            <a:off x="12194110" y="5901908"/>
            <a:ext cx="409791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8436769" y="6594861"/>
            <a:ext cx="89069" cy="118274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8" name="Donut 35"/>
          <p:cNvSpPr/>
          <p:nvPr userDrawn="1"/>
        </p:nvSpPr>
        <p:spPr>
          <a:xfrm>
            <a:off x="10397555" y="6119713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036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23F-A84B-42F1-ACA7-23F3C93D2E10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875" r="3402"/>
          <a:stretch/>
        </p:blipFill>
        <p:spPr>
          <a:xfrm rot="16200000">
            <a:off x="-3073729" y="3078442"/>
            <a:ext cx="6858001" cy="7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423F-A84B-42F1-ACA7-23F3C93D2E10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CFPS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14/06/2017</a:t>
            </a:r>
          </a:p>
        </p:txBody>
      </p:sp>
    </p:spTree>
    <p:extLst>
      <p:ext uri="{BB962C8B-B14F-4D97-AF65-F5344CB8AC3E}">
        <p14:creationId xmlns:p14="http://schemas.microsoft.com/office/powerpoint/2010/main" val="351170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oBrick Prefix &#10;VF2 &#10;P_AmpR &#10;AmpR &#10;Lacl &#10;BBa 80034 &#10;pSBIAT3 - BBa_J04450 &#10;4515 bp &#10;TetR &#10;mRFP1 &#10;BBa BOOIO &#10;BBa B0012 &#10;BioSrick Suffix &#10;VR &#10;pMB1 ">
            <a:extLst>
              <a:ext uri="{FF2B5EF4-FFF2-40B4-BE49-F238E27FC236}">
                <a16:creationId xmlns:a16="http://schemas.microsoft.com/office/drawing/2014/main" id="{86F55535-3A43-4002-9A46-03C7FCCF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68" y="1322334"/>
            <a:ext cx="2951506" cy="22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015.igem.org/wiki/images/d/d2/Freiburg_pBestluc.jpg">
            <a:extLst>
              <a:ext uri="{FF2B5EF4-FFF2-40B4-BE49-F238E27FC236}">
                <a16:creationId xmlns:a16="http://schemas.microsoft.com/office/drawing/2014/main" id="{58518462-821B-4D5F-A7D6-C95F66579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8"/>
          <a:stretch/>
        </p:blipFill>
        <p:spPr bwMode="auto">
          <a:xfrm>
            <a:off x="7066497" y="1635252"/>
            <a:ext cx="2231627" cy="18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Commercial (Promega) S30 Circular Kit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900073"/>
          </a:xfrm>
        </p:spPr>
        <p:txBody>
          <a:bodyPr/>
          <a:lstStyle/>
          <a:p>
            <a:r>
              <a:rPr lang="en-GB" dirty="0"/>
              <a:t>Express pSB1AT3-mRFP1 and </a:t>
            </a:r>
            <a:r>
              <a:rPr lang="en-GB" dirty="0" err="1"/>
              <a:t>pBEST</a:t>
            </a:r>
            <a:r>
              <a:rPr lang="en-GB" dirty="0"/>
              <a:t>-Luc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28C52-A2B6-4A4F-824C-4DEE282E7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8" t="12918" r="12953" b="1832"/>
          <a:stretch/>
        </p:blipFill>
        <p:spPr>
          <a:xfrm>
            <a:off x="1848710" y="3677573"/>
            <a:ext cx="4639395" cy="3180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791DA-5ADB-4D77-9F2C-7C6F5723C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089" y="3677573"/>
            <a:ext cx="3158279" cy="31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0353-E70E-4518-ABB5-125C87BF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Initial </a:t>
            </a:r>
            <a:r>
              <a:rPr lang="en-GB" i="1" dirty="0"/>
              <a:t>E. coli</a:t>
            </a:r>
            <a:r>
              <a:rPr lang="en-GB" dirty="0"/>
              <a:t> BL21 CFPS system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E62CB-A544-4B93-85BA-F63EC609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Express pSB1AT3-mRFP1 and </a:t>
            </a:r>
            <a:r>
              <a:rPr lang="en-GB" dirty="0" err="1"/>
              <a:t>pBEST</a:t>
            </a:r>
            <a:r>
              <a:rPr lang="en-GB" dirty="0"/>
              <a:t>-Luc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49F75-BD27-4E98-8AD8-D9CBAF08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11" y="2254145"/>
            <a:ext cx="3525025" cy="3604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C26A0D-5EED-4433-8079-5BAD295A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4145"/>
            <a:ext cx="6817363" cy="36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CE60-5D6D-4495-BE57-229A0D4F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Troubleshoot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FA851-9B1D-49DA-B293-95FCFBD0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22" y="998738"/>
            <a:ext cx="9347200" cy="276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F73E2-B2D1-4873-9D2D-2944B4110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2" y="4140441"/>
            <a:ext cx="3816165" cy="2206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62EBD-6415-4852-996C-F1A55C914B37}"/>
              </a:ext>
            </a:extLst>
          </p:cNvPr>
          <p:cNvSpPr txBox="1"/>
          <p:nvPr/>
        </p:nvSpPr>
        <p:spPr>
          <a:xfrm>
            <a:off x="6333247" y="4394297"/>
            <a:ext cx="4523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Protein concentration (</a:t>
            </a:r>
            <a:r>
              <a:rPr lang="en-GB" sz="2400" dirty="0" err="1"/>
              <a:t>NanoDrop</a:t>
            </a:r>
            <a:r>
              <a:rPr lang="en-GB" sz="2400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Extract:</a:t>
            </a:r>
            <a:r>
              <a:rPr lang="en-GB" sz="2400" dirty="0"/>
              <a:t> 96.64 mg/mL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Supernatant:</a:t>
            </a:r>
            <a:r>
              <a:rPr lang="en-GB" sz="2400" dirty="0"/>
              <a:t> 99.77 mg/mL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Pellet:</a:t>
            </a:r>
            <a:r>
              <a:rPr lang="en-GB" sz="2400" dirty="0"/>
              <a:t> 57.00 mg/mL*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9634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CFPS Update</vt:lpstr>
      <vt:lpstr>Commercial (Promega) S30 Circular Kit Testing</vt:lpstr>
      <vt:lpstr>Initial E. coli BL21 CFPS system testing</vt:lpstr>
      <vt:lpstr>Troubleshoot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iGEM Wiki Workshop</dc:title>
  <dc:creator>Bradley Brown</dc:creator>
  <cp:lastModifiedBy>Bradley Brown</cp:lastModifiedBy>
  <cp:revision>14</cp:revision>
  <dcterms:created xsi:type="dcterms:W3CDTF">2017-05-02T08:13:15Z</dcterms:created>
  <dcterms:modified xsi:type="dcterms:W3CDTF">2017-06-14T13:06:21Z</dcterms:modified>
</cp:coreProperties>
</file>