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75" d="100"/>
          <a:sy n="75" d="100"/>
        </p:scale>
        <p:origin x="979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grpSp>
        <p:nvGrpSpPr>
          <p:cNvPr id="58" name="Group 57"/>
          <p:cNvGrpSpPr/>
          <p:nvPr userDrawn="1"/>
        </p:nvGrpSpPr>
        <p:grpSpPr>
          <a:xfrm>
            <a:off x="-626843" y="6081762"/>
            <a:ext cx="11049460" cy="637722"/>
            <a:chOff x="-4955458" y="4979369"/>
            <a:chExt cx="25441420" cy="1107013"/>
          </a:xfrm>
        </p:grpSpPr>
        <p:sp>
          <p:nvSpPr>
            <p:cNvPr id="59" name="Freeform 15"/>
            <p:cNvSpPr/>
            <p:nvPr/>
          </p:nvSpPr>
          <p:spPr>
            <a:xfrm>
              <a:off x="-4955458" y="4984268"/>
              <a:ext cx="25131251" cy="1102114"/>
            </a:xfrm>
            <a:custGeom>
              <a:avLst/>
              <a:gdLst>
                <a:gd name="connsiteX0" fmla="*/ 0 w 11674548"/>
                <a:gd name="connsiteY0" fmla="*/ 1765006 h 1775639"/>
                <a:gd name="connsiteX1" fmla="*/ 648586 w 11674548"/>
                <a:gd name="connsiteY1" fmla="*/ 10634 h 1775639"/>
                <a:gd name="connsiteX2" fmla="*/ 1297172 w 11674548"/>
                <a:gd name="connsiteY2" fmla="*/ 1775638 h 1775639"/>
                <a:gd name="connsiteX3" fmla="*/ 1945758 w 11674548"/>
                <a:gd name="connsiteY3" fmla="*/ 1 h 1775639"/>
                <a:gd name="connsiteX4" fmla="*/ 2594344 w 11674548"/>
                <a:gd name="connsiteY4" fmla="*/ 1765006 h 1775639"/>
                <a:gd name="connsiteX5" fmla="*/ 3253562 w 11674548"/>
                <a:gd name="connsiteY5" fmla="*/ 1 h 1775639"/>
                <a:gd name="connsiteX6" fmla="*/ 3891516 w 11674548"/>
                <a:gd name="connsiteY6" fmla="*/ 1775638 h 1775639"/>
                <a:gd name="connsiteX7" fmla="*/ 4540102 w 11674548"/>
                <a:gd name="connsiteY7" fmla="*/ 10634 h 1775639"/>
                <a:gd name="connsiteX8" fmla="*/ 5199321 w 11674548"/>
                <a:gd name="connsiteY8" fmla="*/ 1775638 h 1775639"/>
                <a:gd name="connsiteX9" fmla="*/ 5847907 w 11674548"/>
                <a:gd name="connsiteY9" fmla="*/ 10634 h 1775639"/>
                <a:gd name="connsiteX10" fmla="*/ 6485860 w 11674548"/>
                <a:gd name="connsiteY10" fmla="*/ 1775638 h 1775639"/>
                <a:gd name="connsiteX11" fmla="*/ 7145079 w 11674548"/>
                <a:gd name="connsiteY11" fmla="*/ 10634 h 1775639"/>
                <a:gd name="connsiteX12" fmla="*/ 7793665 w 11674548"/>
                <a:gd name="connsiteY12" fmla="*/ 1775638 h 1775639"/>
                <a:gd name="connsiteX13" fmla="*/ 8431618 w 11674548"/>
                <a:gd name="connsiteY13" fmla="*/ 1 h 1775639"/>
                <a:gd name="connsiteX14" fmla="*/ 9090837 w 11674548"/>
                <a:gd name="connsiteY14" fmla="*/ 1775638 h 1775639"/>
                <a:gd name="connsiteX15" fmla="*/ 9728790 w 11674548"/>
                <a:gd name="connsiteY15" fmla="*/ 10634 h 1775639"/>
                <a:gd name="connsiteX16" fmla="*/ 10388009 w 11674548"/>
                <a:gd name="connsiteY16" fmla="*/ 1765006 h 1775639"/>
                <a:gd name="connsiteX17" fmla="*/ 11025962 w 11674548"/>
                <a:gd name="connsiteY17" fmla="*/ 10634 h 1775639"/>
                <a:gd name="connsiteX18" fmla="*/ 11674548 w 11674548"/>
                <a:gd name="connsiteY18" fmla="*/ 1775638 h 17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74548" h="1775639">
                  <a:moveTo>
                    <a:pt x="0" y="1765006"/>
                  </a:moveTo>
                  <a:cubicBezTo>
                    <a:pt x="216195" y="886934"/>
                    <a:pt x="432391" y="8862"/>
                    <a:pt x="648586" y="10634"/>
                  </a:cubicBezTo>
                  <a:cubicBezTo>
                    <a:pt x="864781" y="12406"/>
                    <a:pt x="1080977" y="1777410"/>
                    <a:pt x="1297172" y="1775638"/>
                  </a:cubicBezTo>
                  <a:cubicBezTo>
                    <a:pt x="1513367" y="1773866"/>
                    <a:pt x="1729563" y="1773"/>
                    <a:pt x="1945758" y="1"/>
                  </a:cubicBezTo>
                  <a:cubicBezTo>
                    <a:pt x="2161953" y="-1771"/>
                    <a:pt x="2376377" y="1765006"/>
                    <a:pt x="2594344" y="1765006"/>
                  </a:cubicBezTo>
                  <a:cubicBezTo>
                    <a:pt x="2812311" y="1765006"/>
                    <a:pt x="3037367" y="-1771"/>
                    <a:pt x="3253562" y="1"/>
                  </a:cubicBezTo>
                  <a:cubicBezTo>
                    <a:pt x="3469757" y="1773"/>
                    <a:pt x="3677093" y="1773866"/>
                    <a:pt x="3891516" y="1775638"/>
                  </a:cubicBezTo>
                  <a:cubicBezTo>
                    <a:pt x="4105939" y="1777410"/>
                    <a:pt x="4322135" y="10634"/>
                    <a:pt x="4540102" y="10634"/>
                  </a:cubicBezTo>
                  <a:cubicBezTo>
                    <a:pt x="4758069" y="10634"/>
                    <a:pt x="4981354" y="1775638"/>
                    <a:pt x="5199321" y="1775638"/>
                  </a:cubicBezTo>
                  <a:cubicBezTo>
                    <a:pt x="5417288" y="1775638"/>
                    <a:pt x="5633484" y="10634"/>
                    <a:pt x="5847907" y="10634"/>
                  </a:cubicBezTo>
                  <a:cubicBezTo>
                    <a:pt x="6062330" y="10634"/>
                    <a:pt x="6269665" y="1775638"/>
                    <a:pt x="6485860" y="1775638"/>
                  </a:cubicBezTo>
                  <a:cubicBezTo>
                    <a:pt x="6702055" y="1775638"/>
                    <a:pt x="6927112" y="10634"/>
                    <a:pt x="7145079" y="10634"/>
                  </a:cubicBezTo>
                  <a:cubicBezTo>
                    <a:pt x="7363046" y="10634"/>
                    <a:pt x="7579242" y="1777410"/>
                    <a:pt x="7793665" y="1775638"/>
                  </a:cubicBezTo>
                  <a:cubicBezTo>
                    <a:pt x="8008088" y="1773866"/>
                    <a:pt x="8215423" y="1"/>
                    <a:pt x="8431618" y="1"/>
                  </a:cubicBezTo>
                  <a:cubicBezTo>
                    <a:pt x="8647813" y="1"/>
                    <a:pt x="8874642" y="1773866"/>
                    <a:pt x="9090837" y="1775638"/>
                  </a:cubicBezTo>
                  <a:cubicBezTo>
                    <a:pt x="9307032" y="1777410"/>
                    <a:pt x="9512595" y="12406"/>
                    <a:pt x="9728790" y="10634"/>
                  </a:cubicBezTo>
                  <a:cubicBezTo>
                    <a:pt x="9944985" y="8862"/>
                    <a:pt x="10171814" y="1765006"/>
                    <a:pt x="10388009" y="1765006"/>
                  </a:cubicBezTo>
                  <a:cubicBezTo>
                    <a:pt x="10604204" y="1765006"/>
                    <a:pt x="10811539" y="8862"/>
                    <a:pt x="11025962" y="10634"/>
                  </a:cubicBezTo>
                  <a:cubicBezTo>
                    <a:pt x="11240385" y="12406"/>
                    <a:pt x="11457466" y="894022"/>
                    <a:pt x="11674548" y="1775638"/>
                  </a:cubicBezTo>
                </a:path>
              </a:pathLst>
            </a:cu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Freeform 16"/>
            <p:cNvSpPr/>
            <p:nvPr/>
          </p:nvSpPr>
          <p:spPr>
            <a:xfrm flipV="1">
              <a:off x="-4645274" y="4979369"/>
              <a:ext cx="25131236" cy="1102114"/>
            </a:xfrm>
            <a:custGeom>
              <a:avLst/>
              <a:gdLst>
                <a:gd name="connsiteX0" fmla="*/ 0 w 11674548"/>
                <a:gd name="connsiteY0" fmla="*/ 1765006 h 1775639"/>
                <a:gd name="connsiteX1" fmla="*/ 648586 w 11674548"/>
                <a:gd name="connsiteY1" fmla="*/ 10634 h 1775639"/>
                <a:gd name="connsiteX2" fmla="*/ 1297172 w 11674548"/>
                <a:gd name="connsiteY2" fmla="*/ 1775638 h 1775639"/>
                <a:gd name="connsiteX3" fmla="*/ 1945758 w 11674548"/>
                <a:gd name="connsiteY3" fmla="*/ 1 h 1775639"/>
                <a:gd name="connsiteX4" fmla="*/ 2594344 w 11674548"/>
                <a:gd name="connsiteY4" fmla="*/ 1765006 h 1775639"/>
                <a:gd name="connsiteX5" fmla="*/ 3253562 w 11674548"/>
                <a:gd name="connsiteY5" fmla="*/ 1 h 1775639"/>
                <a:gd name="connsiteX6" fmla="*/ 3891516 w 11674548"/>
                <a:gd name="connsiteY6" fmla="*/ 1775638 h 1775639"/>
                <a:gd name="connsiteX7" fmla="*/ 4540102 w 11674548"/>
                <a:gd name="connsiteY7" fmla="*/ 10634 h 1775639"/>
                <a:gd name="connsiteX8" fmla="*/ 5199321 w 11674548"/>
                <a:gd name="connsiteY8" fmla="*/ 1775638 h 1775639"/>
                <a:gd name="connsiteX9" fmla="*/ 5847907 w 11674548"/>
                <a:gd name="connsiteY9" fmla="*/ 10634 h 1775639"/>
                <a:gd name="connsiteX10" fmla="*/ 6485860 w 11674548"/>
                <a:gd name="connsiteY10" fmla="*/ 1775638 h 1775639"/>
                <a:gd name="connsiteX11" fmla="*/ 7145079 w 11674548"/>
                <a:gd name="connsiteY11" fmla="*/ 10634 h 1775639"/>
                <a:gd name="connsiteX12" fmla="*/ 7793665 w 11674548"/>
                <a:gd name="connsiteY12" fmla="*/ 1775638 h 1775639"/>
                <a:gd name="connsiteX13" fmla="*/ 8431618 w 11674548"/>
                <a:gd name="connsiteY13" fmla="*/ 1 h 1775639"/>
                <a:gd name="connsiteX14" fmla="*/ 9090837 w 11674548"/>
                <a:gd name="connsiteY14" fmla="*/ 1775638 h 1775639"/>
                <a:gd name="connsiteX15" fmla="*/ 9728790 w 11674548"/>
                <a:gd name="connsiteY15" fmla="*/ 10634 h 1775639"/>
                <a:gd name="connsiteX16" fmla="*/ 10388009 w 11674548"/>
                <a:gd name="connsiteY16" fmla="*/ 1765006 h 1775639"/>
                <a:gd name="connsiteX17" fmla="*/ 11025962 w 11674548"/>
                <a:gd name="connsiteY17" fmla="*/ 10634 h 1775639"/>
                <a:gd name="connsiteX18" fmla="*/ 11674548 w 11674548"/>
                <a:gd name="connsiteY18" fmla="*/ 1775638 h 177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674548" h="1775639">
                  <a:moveTo>
                    <a:pt x="0" y="1765006"/>
                  </a:moveTo>
                  <a:cubicBezTo>
                    <a:pt x="216195" y="886934"/>
                    <a:pt x="432391" y="8862"/>
                    <a:pt x="648586" y="10634"/>
                  </a:cubicBezTo>
                  <a:cubicBezTo>
                    <a:pt x="864781" y="12406"/>
                    <a:pt x="1080977" y="1777410"/>
                    <a:pt x="1297172" y="1775638"/>
                  </a:cubicBezTo>
                  <a:cubicBezTo>
                    <a:pt x="1513367" y="1773866"/>
                    <a:pt x="1729563" y="1773"/>
                    <a:pt x="1945758" y="1"/>
                  </a:cubicBezTo>
                  <a:cubicBezTo>
                    <a:pt x="2161953" y="-1771"/>
                    <a:pt x="2376377" y="1765006"/>
                    <a:pt x="2594344" y="1765006"/>
                  </a:cubicBezTo>
                  <a:cubicBezTo>
                    <a:pt x="2812311" y="1765006"/>
                    <a:pt x="3037367" y="-1771"/>
                    <a:pt x="3253562" y="1"/>
                  </a:cubicBezTo>
                  <a:cubicBezTo>
                    <a:pt x="3469757" y="1773"/>
                    <a:pt x="3677093" y="1773866"/>
                    <a:pt x="3891516" y="1775638"/>
                  </a:cubicBezTo>
                  <a:cubicBezTo>
                    <a:pt x="4105939" y="1777410"/>
                    <a:pt x="4322135" y="10634"/>
                    <a:pt x="4540102" y="10634"/>
                  </a:cubicBezTo>
                  <a:cubicBezTo>
                    <a:pt x="4758069" y="10634"/>
                    <a:pt x="4981354" y="1775638"/>
                    <a:pt x="5199321" y="1775638"/>
                  </a:cubicBezTo>
                  <a:cubicBezTo>
                    <a:pt x="5417288" y="1775638"/>
                    <a:pt x="5633484" y="10634"/>
                    <a:pt x="5847907" y="10634"/>
                  </a:cubicBezTo>
                  <a:cubicBezTo>
                    <a:pt x="6062330" y="10634"/>
                    <a:pt x="6269665" y="1775638"/>
                    <a:pt x="6485860" y="1775638"/>
                  </a:cubicBezTo>
                  <a:cubicBezTo>
                    <a:pt x="6702055" y="1775638"/>
                    <a:pt x="6927112" y="10634"/>
                    <a:pt x="7145079" y="10634"/>
                  </a:cubicBezTo>
                  <a:cubicBezTo>
                    <a:pt x="7363046" y="10634"/>
                    <a:pt x="7579242" y="1777410"/>
                    <a:pt x="7793665" y="1775638"/>
                  </a:cubicBezTo>
                  <a:cubicBezTo>
                    <a:pt x="8008088" y="1773866"/>
                    <a:pt x="8215423" y="1"/>
                    <a:pt x="8431618" y="1"/>
                  </a:cubicBezTo>
                  <a:cubicBezTo>
                    <a:pt x="8647813" y="1"/>
                    <a:pt x="8874642" y="1773866"/>
                    <a:pt x="9090837" y="1775638"/>
                  </a:cubicBezTo>
                  <a:cubicBezTo>
                    <a:pt x="9307032" y="1777410"/>
                    <a:pt x="9512595" y="12406"/>
                    <a:pt x="9728790" y="10634"/>
                  </a:cubicBezTo>
                  <a:cubicBezTo>
                    <a:pt x="9944985" y="8862"/>
                    <a:pt x="10171814" y="1765006"/>
                    <a:pt x="10388009" y="1765006"/>
                  </a:cubicBezTo>
                  <a:cubicBezTo>
                    <a:pt x="10604204" y="1765006"/>
                    <a:pt x="10811539" y="8862"/>
                    <a:pt x="11025962" y="10634"/>
                  </a:cubicBezTo>
                  <a:cubicBezTo>
                    <a:pt x="11240385" y="12406"/>
                    <a:pt x="11457466" y="894022"/>
                    <a:pt x="11674548" y="1775638"/>
                  </a:cubicBezTo>
                </a:path>
              </a:pathLst>
            </a:cu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1" name="Rectangle 60"/>
          <p:cNvSpPr/>
          <p:nvPr userDrawn="1"/>
        </p:nvSpPr>
        <p:spPr>
          <a:xfrm>
            <a:off x="-948707" y="5901908"/>
            <a:ext cx="938993" cy="86053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 userDrawn="1"/>
        </p:nvSpPr>
        <p:spPr>
          <a:xfrm flipH="1">
            <a:off x="8474202" y="5901909"/>
            <a:ext cx="2088997" cy="939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3" name="Straight Connector 62"/>
          <p:cNvCxnSpPr/>
          <p:nvPr userDrawn="1"/>
        </p:nvCxnSpPr>
        <p:spPr>
          <a:xfrm>
            <a:off x="8472488" y="6080162"/>
            <a:ext cx="435737" cy="0"/>
          </a:xfrm>
          <a:prstGeom prst="line">
            <a:avLst/>
          </a:prstGeom>
          <a:noFill/>
          <a:ln w="762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4" name="Donut 20"/>
          <p:cNvSpPr/>
          <p:nvPr userDrawn="1"/>
        </p:nvSpPr>
        <p:spPr>
          <a:xfrm>
            <a:off x="8899589" y="5977938"/>
            <a:ext cx="223497" cy="223497"/>
          </a:xfrm>
          <a:prstGeom prst="donut">
            <a:avLst>
              <a:gd name="adj" fmla="val 3068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5" name="Donut 21"/>
          <p:cNvSpPr/>
          <p:nvPr userDrawn="1"/>
        </p:nvSpPr>
        <p:spPr>
          <a:xfrm>
            <a:off x="8895561" y="6320566"/>
            <a:ext cx="223497" cy="223497"/>
          </a:xfrm>
          <a:prstGeom prst="donut">
            <a:avLst>
              <a:gd name="adj" fmla="val 3068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66" name="Straight Connector 65"/>
          <p:cNvCxnSpPr/>
          <p:nvPr userDrawn="1"/>
        </p:nvCxnSpPr>
        <p:spPr>
          <a:xfrm>
            <a:off x="8534400" y="6713135"/>
            <a:ext cx="901510" cy="0"/>
          </a:xfrm>
          <a:prstGeom prst="line">
            <a:avLst/>
          </a:prstGeom>
          <a:noFill/>
          <a:ln w="762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7" name="Straight Connector 66"/>
          <p:cNvCxnSpPr/>
          <p:nvPr userDrawn="1"/>
        </p:nvCxnSpPr>
        <p:spPr>
          <a:xfrm>
            <a:off x="9119057" y="6432314"/>
            <a:ext cx="447675" cy="0"/>
          </a:xfrm>
          <a:prstGeom prst="line">
            <a:avLst/>
          </a:prstGeom>
          <a:noFill/>
          <a:ln w="762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8" name="Donut 24"/>
          <p:cNvSpPr/>
          <p:nvPr userDrawn="1"/>
        </p:nvSpPr>
        <p:spPr>
          <a:xfrm>
            <a:off x="9425750" y="6596403"/>
            <a:ext cx="223497" cy="223497"/>
          </a:xfrm>
          <a:prstGeom prst="donut">
            <a:avLst>
              <a:gd name="adj" fmla="val 3068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69" name="Straight Connector 68"/>
          <p:cNvCxnSpPr/>
          <p:nvPr userDrawn="1"/>
        </p:nvCxnSpPr>
        <p:spPr>
          <a:xfrm>
            <a:off x="9003815" y="6192264"/>
            <a:ext cx="0" cy="138181"/>
          </a:xfrm>
          <a:prstGeom prst="line">
            <a:avLst/>
          </a:prstGeom>
          <a:noFill/>
          <a:ln w="762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0" name="Straight Connector 69"/>
          <p:cNvCxnSpPr/>
          <p:nvPr userDrawn="1"/>
        </p:nvCxnSpPr>
        <p:spPr>
          <a:xfrm flipH="1">
            <a:off x="9571459" y="6296809"/>
            <a:ext cx="155575" cy="130742"/>
          </a:xfrm>
          <a:prstGeom prst="line">
            <a:avLst/>
          </a:prstGeom>
          <a:noFill/>
          <a:ln w="762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1" name="Donut 27"/>
          <p:cNvSpPr/>
          <p:nvPr userDrawn="1"/>
        </p:nvSpPr>
        <p:spPr>
          <a:xfrm>
            <a:off x="9699401" y="6119714"/>
            <a:ext cx="223497" cy="223497"/>
          </a:xfrm>
          <a:prstGeom prst="donut">
            <a:avLst>
              <a:gd name="adj" fmla="val 3068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72" name="Straight Connector 71"/>
          <p:cNvCxnSpPr/>
          <p:nvPr userDrawn="1"/>
        </p:nvCxnSpPr>
        <p:spPr>
          <a:xfrm>
            <a:off x="9649247" y="6712522"/>
            <a:ext cx="126388" cy="0"/>
          </a:xfrm>
          <a:prstGeom prst="line">
            <a:avLst/>
          </a:prstGeom>
          <a:noFill/>
          <a:ln w="762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3" name="Straight Connector 72"/>
          <p:cNvCxnSpPr/>
          <p:nvPr userDrawn="1"/>
        </p:nvCxnSpPr>
        <p:spPr>
          <a:xfrm flipH="1">
            <a:off x="9784796" y="6577409"/>
            <a:ext cx="155575" cy="130742"/>
          </a:xfrm>
          <a:prstGeom prst="line">
            <a:avLst/>
          </a:prstGeom>
          <a:noFill/>
          <a:ln w="762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4" name="Straight Connector 73"/>
          <p:cNvCxnSpPr/>
          <p:nvPr userDrawn="1"/>
        </p:nvCxnSpPr>
        <p:spPr>
          <a:xfrm>
            <a:off x="9910198" y="6232402"/>
            <a:ext cx="500437" cy="0"/>
          </a:xfrm>
          <a:prstGeom prst="line">
            <a:avLst/>
          </a:prstGeom>
          <a:noFill/>
          <a:ln w="762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5" name="Straight Connector 74"/>
          <p:cNvCxnSpPr/>
          <p:nvPr userDrawn="1"/>
        </p:nvCxnSpPr>
        <p:spPr>
          <a:xfrm>
            <a:off x="9958759" y="6577409"/>
            <a:ext cx="447675" cy="0"/>
          </a:xfrm>
          <a:prstGeom prst="line">
            <a:avLst/>
          </a:prstGeom>
          <a:noFill/>
          <a:ln w="762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6" name="Donut 32"/>
          <p:cNvSpPr/>
          <p:nvPr userDrawn="1"/>
        </p:nvSpPr>
        <p:spPr>
          <a:xfrm>
            <a:off x="10397555" y="6465660"/>
            <a:ext cx="223497" cy="223497"/>
          </a:xfrm>
          <a:prstGeom prst="donut">
            <a:avLst>
              <a:gd name="adj" fmla="val 3068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77" name="Straight Connector 76"/>
          <p:cNvCxnSpPr/>
          <p:nvPr userDrawn="1"/>
        </p:nvCxnSpPr>
        <p:spPr>
          <a:xfrm>
            <a:off x="10621052" y="6577409"/>
            <a:ext cx="447675" cy="0"/>
          </a:xfrm>
          <a:prstGeom prst="line">
            <a:avLst/>
          </a:prstGeom>
          <a:noFill/>
          <a:ln w="762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8" name="Straight Connector 77"/>
          <p:cNvCxnSpPr/>
          <p:nvPr userDrawn="1"/>
        </p:nvCxnSpPr>
        <p:spPr>
          <a:xfrm>
            <a:off x="11068727" y="6577409"/>
            <a:ext cx="155575" cy="130742"/>
          </a:xfrm>
          <a:prstGeom prst="line">
            <a:avLst/>
          </a:prstGeom>
          <a:noFill/>
          <a:ln w="762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0504540" y="6343210"/>
            <a:ext cx="0" cy="138181"/>
          </a:xfrm>
          <a:prstGeom prst="line">
            <a:avLst/>
          </a:prstGeom>
          <a:noFill/>
          <a:ln w="762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0" name="Straight Connector 79"/>
          <p:cNvCxnSpPr/>
          <p:nvPr userDrawn="1"/>
        </p:nvCxnSpPr>
        <p:spPr>
          <a:xfrm>
            <a:off x="11224302" y="6712914"/>
            <a:ext cx="322983" cy="0"/>
          </a:xfrm>
          <a:prstGeom prst="line">
            <a:avLst/>
          </a:prstGeom>
          <a:noFill/>
          <a:ln w="762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1" name="Donut 38"/>
          <p:cNvSpPr/>
          <p:nvPr userDrawn="1"/>
        </p:nvSpPr>
        <p:spPr>
          <a:xfrm>
            <a:off x="11547285" y="6594861"/>
            <a:ext cx="223497" cy="223497"/>
          </a:xfrm>
          <a:prstGeom prst="donut">
            <a:avLst>
              <a:gd name="adj" fmla="val 3068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82" name="Straight Connector 81"/>
          <p:cNvCxnSpPr/>
          <p:nvPr userDrawn="1"/>
        </p:nvCxnSpPr>
        <p:spPr>
          <a:xfrm>
            <a:off x="10594670" y="6232402"/>
            <a:ext cx="500437" cy="0"/>
          </a:xfrm>
          <a:prstGeom prst="line">
            <a:avLst/>
          </a:prstGeom>
          <a:noFill/>
          <a:ln w="762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3" name="Straight Connector 82"/>
          <p:cNvCxnSpPr/>
          <p:nvPr userDrawn="1"/>
        </p:nvCxnSpPr>
        <p:spPr>
          <a:xfrm>
            <a:off x="11659033" y="6057483"/>
            <a:ext cx="0" cy="555670"/>
          </a:xfrm>
          <a:prstGeom prst="line">
            <a:avLst/>
          </a:prstGeom>
          <a:noFill/>
          <a:ln w="762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4" name="Straight Connector 83"/>
          <p:cNvCxnSpPr/>
          <p:nvPr userDrawn="1"/>
        </p:nvCxnSpPr>
        <p:spPr>
          <a:xfrm flipH="1">
            <a:off x="11100742" y="6096869"/>
            <a:ext cx="155575" cy="130742"/>
          </a:xfrm>
          <a:prstGeom prst="line">
            <a:avLst/>
          </a:prstGeom>
          <a:noFill/>
          <a:ln w="762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5" name="Donut 42"/>
          <p:cNvSpPr/>
          <p:nvPr userDrawn="1"/>
        </p:nvSpPr>
        <p:spPr>
          <a:xfrm>
            <a:off x="11224642" y="5911805"/>
            <a:ext cx="223497" cy="223497"/>
          </a:xfrm>
          <a:prstGeom prst="donut">
            <a:avLst>
              <a:gd name="adj" fmla="val 3068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86" name="Straight Connector 85"/>
          <p:cNvCxnSpPr/>
          <p:nvPr userDrawn="1"/>
        </p:nvCxnSpPr>
        <p:spPr>
          <a:xfrm>
            <a:off x="11336390" y="5773624"/>
            <a:ext cx="0" cy="138181"/>
          </a:xfrm>
          <a:prstGeom prst="line">
            <a:avLst/>
          </a:prstGeom>
          <a:noFill/>
          <a:ln w="762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7" name="Straight Connector 86"/>
          <p:cNvCxnSpPr/>
          <p:nvPr userDrawn="1"/>
        </p:nvCxnSpPr>
        <p:spPr>
          <a:xfrm>
            <a:off x="11178529" y="5633960"/>
            <a:ext cx="155575" cy="130742"/>
          </a:xfrm>
          <a:prstGeom prst="line">
            <a:avLst/>
          </a:prstGeom>
          <a:noFill/>
          <a:ln w="762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8" name="Straight Connector 87"/>
          <p:cNvCxnSpPr/>
          <p:nvPr userDrawn="1"/>
        </p:nvCxnSpPr>
        <p:spPr>
          <a:xfrm>
            <a:off x="9548813" y="5633960"/>
            <a:ext cx="1628959" cy="0"/>
          </a:xfrm>
          <a:prstGeom prst="line">
            <a:avLst/>
          </a:prstGeom>
          <a:noFill/>
          <a:ln w="762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9" name="Straight Connector 88"/>
          <p:cNvCxnSpPr/>
          <p:nvPr userDrawn="1"/>
        </p:nvCxnSpPr>
        <p:spPr>
          <a:xfrm flipH="1">
            <a:off x="9389236" y="5634736"/>
            <a:ext cx="155575" cy="130742"/>
          </a:xfrm>
          <a:prstGeom prst="line">
            <a:avLst/>
          </a:prstGeom>
          <a:noFill/>
          <a:ln w="762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0" name="Straight Connector 89"/>
          <p:cNvCxnSpPr/>
          <p:nvPr userDrawn="1"/>
        </p:nvCxnSpPr>
        <p:spPr>
          <a:xfrm>
            <a:off x="9384438" y="5779191"/>
            <a:ext cx="0" cy="278292"/>
          </a:xfrm>
          <a:prstGeom prst="line">
            <a:avLst/>
          </a:prstGeom>
          <a:noFill/>
          <a:ln w="76200" cap="rnd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1" name="Donut 48"/>
          <p:cNvSpPr/>
          <p:nvPr userDrawn="1"/>
        </p:nvSpPr>
        <p:spPr>
          <a:xfrm>
            <a:off x="9276494" y="6034952"/>
            <a:ext cx="223497" cy="223497"/>
          </a:xfrm>
          <a:prstGeom prst="donut">
            <a:avLst>
              <a:gd name="adj" fmla="val 3068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92" name="Group 91"/>
          <p:cNvGrpSpPr/>
          <p:nvPr userDrawn="1"/>
        </p:nvGrpSpPr>
        <p:grpSpPr>
          <a:xfrm rot="16200000">
            <a:off x="9847831" y="5621471"/>
            <a:ext cx="223497" cy="569444"/>
            <a:chOff x="10686860" y="5716614"/>
            <a:chExt cx="223497" cy="569444"/>
          </a:xfrm>
          <a:solidFill>
            <a:srgbClr val="0070C0"/>
          </a:solidFill>
        </p:grpSpPr>
        <p:sp>
          <p:nvSpPr>
            <p:cNvPr id="93" name="Donut 50"/>
            <p:cNvSpPr/>
            <p:nvPr/>
          </p:nvSpPr>
          <p:spPr>
            <a:xfrm>
              <a:off x="10686860" y="6062561"/>
              <a:ext cx="223497" cy="223497"/>
            </a:xfrm>
            <a:prstGeom prst="donut">
              <a:avLst>
                <a:gd name="adj" fmla="val 30682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4" name="Donut 51"/>
            <p:cNvSpPr/>
            <p:nvPr/>
          </p:nvSpPr>
          <p:spPr>
            <a:xfrm>
              <a:off x="10686860" y="5716614"/>
              <a:ext cx="223497" cy="223497"/>
            </a:xfrm>
            <a:prstGeom prst="donut">
              <a:avLst>
                <a:gd name="adj" fmla="val 30682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95" name="Straight Connector 94"/>
            <p:cNvCxnSpPr/>
            <p:nvPr/>
          </p:nvCxnSpPr>
          <p:spPr>
            <a:xfrm>
              <a:off x="10793845" y="5940111"/>
              <a:ext cx="0" cy="138181"/>
            </a:xfrm>
            <a:prstGeom prst="line">
              <a:avLst/>
            </a:prstGeom>
            <a:grpFill/>
            <a:ln w="76200" cap="rnd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96" name="Group 95"/>
          <p:cNvGrpSpPr/>
          <p:nvPr userDrawn="1"/>
        </p:nvGrpSpPr>
        <p:grpSpPr>
          <a:xfrm rot="16200000">
            <a:off x="10627095" y="5621471"/>
            <a:ext cx="223497" cy="569444"/>
            <a:chOff x="10686860" y="5716614"/>
            <a:chExt cx="223497" cy="569444"/>
          </a:xfrm>
          <a:solidFill>
            <a:srgbClr val="0070C0"/>
          </a:solidFill>
        </p:grpSpPr>
        <p:sp>
          <p:nvSpPr>
            <p:cNvPr id="97" name="Donut 54"/>
            <p:cNvSpPr/>
            <p:nvPr/>
          </p:nvSpPr>
          <p:spPr>
            <a:xfrm>
              <a:off x="10686860" y="6062561"/>
              <a:ext cx="223497" cy="223497"/>
            </a:xfrm>
            <a:prstGeom prst="donut">
              <a:avLst>
                <a:gd name="adj" fmla="val 30682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8" name="Donut 55"/>
            <p:cNvSpPr/>
            <p:nvPr/>
          </p:nvSpPr>
          <p:spPr>
            <a:xfrm>
              <a:off x="10686860" y="5716614"/>
              <a:ext cx="223497" cy="223497"/>
            </a:xfrm>
            <a:prstGeom prst="donut">
              <a:avLst>
                <a:gd name="adj" fmla="val 30682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99" name="Straight Connector 98"/>
            <p:cNvCxnSpPr/>
            <p:nvPr/>
          </p:nvCxnSpPr>
          <p:spPr>
            <a:xfrm>
              <a:off x="10793845" y="5940111"/>
              <a:ext cx="0" cy="138181"/>
            </a:xfrm>
            <a:prstGeom prst="line">
              <a:avLst/>
            </a:prstGeom>
            <a:grpFill/>
            <a:ln w="76200" cap="rnd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100" name="Straight Connector 99"/>
          <p:cNvCxnSpPr/>
          <p:nvPr userDrawn="1"/>
        </p:nvCxnSpPr>
        <p:spPr>
          <a:xfrm>
            <a:off x="11659033" y="6057483"/>
            <a:ext cx="574052" cy="0"/>
          </a:xfrm>
          <a:prstGeom prst="line">
            <a:avLst/>
          </a:prstGeom>
          <a:noFill/>
          <a:ln w="762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1" name="Donut 58"/>
          <p:cNvSpPr/>
          <p:nvPr userDrawn="1"/>
        </p:nvSpPr>
        <p:spPr>
          <a:xfrm>
            <a:off x="11830030" y="5695805"/>
            <a:ext cx="223497" cy="223497"/>
          </a:xfrm>
          <a:prstGeom prst="donut">
            <a:avLst>
              <a:gd name="adj" fmla="val 3068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02" name="Straight Connector 101"/>
          <p:cNvCxnSpPr/>
          <p:nvPr userDrawn="1"/>
        </p:nvCxnSpPr>
        <p:spPr>
          <a:xfrm>
            <a:off x="11937015" y="5919302"/>
            <a:ext cx="0" cy="117167"/>
          </a:xfrm>
          <a:prstGeom prst="line">
            <a:avLst/>
          </a:prstGeom>
          <a:noFill/>
          <a:ln w="762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3" name="Donut 61"/>
          <p:cNvSpPr/>
          <p:nvPr userDrawn="1"/>
        </p:nvSpPr>
        <p:spPr>
          <a:xfrm>
            <a:off x="8584927" y="6315802"/>
            <a:ext cx="223497" cy="223497"/>
          </a:xfrm>
          <a:prstGeom prst="donut">
            <a:avLst>
              <a:gd name="adj" fmla="val 3068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04" name="Straight Connector 103"/>
          <p:cNvCxnSpPr/>
          <p:nvPr userDrawn="1"/>
        </p:nvCxnSpPr>
        <p:spPr>
          <a:xfrm>
            <a:off x="8691912" y="6539299"/>
            <a:ext cx="0" cy="138181"/>
          </a:xfrm>
          <a:prstGeom prst="line">
            <a:avLst/>
          </a:prstGeom>
          <a:noFill/>
          <a:ln w="762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5" name="Straight Connector 104"/>
          <p:cNvCxnSpPr/>
          <p:nvPr userDrawn="1"/>
        </p:nvCxnSpPr>
        <p:spPr>
          <a:xfrm>
            <a:off x="11763375" y="6708151"/>
            <a:ext cx="469710" cy="0"/>
          </a:xfrm>
          <a:prstGeom prst="line">
            <a:avLst/>
          </a:prstGeom>
          <a:noFill/>
          <a:ln w="762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6" name="Rectangle 105"/>
          <p:cNvSpPr/>
          <p:nvPr userDrawn="1"/>
        </p:nvSpPr>
        <p:spPr>
          <a:xfrm>
            <a:off x="12194110" y="5901908"/>
            <a:ext cx="409791" cy="86053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7" name="Straight Connector 106"/>
          <p:cNvCxnSpPr/>
          <p:nvPr userDrawn="1"/>
        </p:nvCxnSpPr>
        <p:spPr>
          <a:xfrm>
            <a:off x="8436769" y="6594861"/>
            <a:ext cx="89069" cy="118274"/>
          </a:xfrm>
          <a:prstGeom prst="line">
            <a:avLst/>
          </a:prstGeom>
          <a:noFill/>
          <a:ln w="76200" cap="rnd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8" name="Donut 35"/>
          <p:cNvSpPr/>
          <p:nvPr userDrawn="1"/>
        </p:nvSpPr>
        <p:spPr>
          <a:xfrm>
            <a:off x="10397555" y="6119713"/>
            <a:ext cx="223497" cy="223497"/>
          </a:xfrm>
          <a:prstGeom prst="donut">
            <a:avLst>
              <a:gd name="adj" fmla="val 3068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20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36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0781"/>
            <a:ext cx="10515600" cy="50361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423F-A84B-42F1-ACA7-23F3C93D2E10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C9FB-A63A-4926-9472-2C2C39D82A6A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6875" r="3402"/>
          <a:stretch/>
        </p:blipFill>
        <p:spPr>
          <a:xfrm rot="16200000">
            <a:off x="-3073729" y="3078442"/>
            <a:ext cx="6858001" cy="70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0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D423F-A84B-42F1-ACA7-23F3C93D2E10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4C9FB-A63A-4926-9472-2C2C39D82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146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2017.igem.org/Team:Newcastle/wiki_informatio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2014.igem.org/Team:Heidelberg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hyperlink" Target="http://2014.igem.org/Team:Aalto-Helsink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2015.igem.org/Team:Paris_Bettencourt/Protocols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://2013.igem.org/Team:Heidelberg" TargetMode="Externa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iGEM Wiki Workshop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11/05/2017</a:t>
            </a:r>
          </a:p>
        </p:txBody>
      </p:sp>
    </p:spTree>
    <p:extLst>
      <p:ext uri="{BB962C8B-B14F-4D97-AF65-F5344CB8AC3E}">
        <p14:creationId xmlns:p14="http://schemas.microsoft.com/office/powerpoint/2010/main" val="3511701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Using the wiki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Already seen how to make a new page</a:t>
            </a:r>
          </a:p>
          <a:p>
            <a:r>
              <a:rPr lang="en-GB" dirty="0"/>
              <a:t>Edit existing pages using the grey bar at the top: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lvl="1"/>
            <a:r>
              <a:rPr lang="en-GB" dirty="0"/>
              <a:t>You can also use ‘View’ to look at other team’s code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395" y="2064695"/>
            <a:ext cx="7205061" cy="2081181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1848034" y="2073659"/>
            <a:ext cx="612777" cy="1719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/>
          <p:cNvSpPr/>
          <p:nvPr/>
        </p:nvSpPr>
        <p:spPr>
          <a:xfrm>
            <a:off x="1476000" y="2530861"/>
            <a:ext cx="411072" cy="167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11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Using the wiki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0781"/>
            <a:ext cx="11104880" cy="5717220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Upload images also from the grey bar: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PDF files, word documents, presentations, etc. are uploaded in the same way; just give them the correct extension!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1170"/>
          <a:stretch/>
        </p:blipFill>
        <p:spPr>
          <a:xfrm>
            <a:off x="7329651" y="361217"/>
            <a:ext cx="3518241" cy="2081181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8010670" y="389113"/>
            <a:ext cx="400018" cy="1150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/>
          <p:cNvSpPr/>
          <p:nvPr/>
        </p:nvSpPr>
        <p:spPr>
          <a:xfrm>
            <a:off x="8773871" y="710841"/>
            <a:ext cx="576918" cy="14062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344" y="1522927"/>
            <a:ext cx="5053295" cy="448782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7131533" y="3523384"/>
            <a:ext cx="4715029" cy="1587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solidFill>
                  <a:srgbClr val="FF0000"/>
                </a:solidFill>
              </a:rPr>
              <a:t>Compulsory image naming scheme: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FF0000"/>
                </a:solidFill>
              </a:rPr>
              <a:t>T--Newcastle--</a:t>
            </a:r>
            <a:r>
              <a:rPr lang="en-GB" sz="2400" dirty="0" err="1">
                <a:solidFill>
                  <a:srgbClr val="FF0000"/>
                </a:solidFill>
              </a:rPr>
              <a:t>FILENAME.ext</a:t>
            </a:r>
            <a:endParaRPr lang="en-GB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FF0000"/>
                </a:solidFill>
              </a:rPr>
              <a:t>e.g.: T--Newcastle--Logo.png</a:t>
            </a:r>
          </a:p>
        </p:txBody>
      </p:sp>
    </p:spTree>
    <p:extLst>
      <p:ext uri="{BB962C8B-B14F-4D97-AF65-F5344CB8AC3E}">
        <p14:creationId xmlns:p14="http://schemas.microsoft.com/office/powerpoint/2010/main" val="1857545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Make a wiki page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728" y="1082042"/>
            <a:ext cx="10264551" cy="515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29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5766"/>
            <a:ext cx="10515600" cy="5101198"/>
          </a:xfrm>
        </p:spPr>
        <p:txBody>
          <a:bodyPr/>
          <a:lstStyle/>
          <a:p>
            <a:r>
              <a:rPr lang="en-GB" dirty="0"/>
              <a:t>Importance of the wiki</a:t>
            </a:r>
          </a:p>
          <a:p>
            <a:r>
              <a:rPr lang="en-GB" dirty="0"/>
              <a:t>Some examples</a:t>
            </a:r>
          </a:p>
          <a:p>
            <a:r>
              <a:rPr lang="en-GB" dirty="0"/>
              <a:t>Basic HTML</a:t>
            </a:r>
          </a:p>
          <a:p>
            <a:r>
              <a:rPr lang="en-GB" dirty="0"/>
              <a:t>About bootstrap</a:t>
            </a:r>
          </a:p>
          <a:p>
            <a:r>
              <a:rPr lang="en-GB" dirty="0"/>
              <a:t>Wiki-specific tips</a:t>
            </a:r>
          </a:p>
          <a:p>
            <a:r>
              <a:rPr lang="en-GB" dirty="0"/>
              <a:t>DIY</a:t>
            </a:r>
          </a:p>
          <a:p>
            <a:r>
              <a:rPr lang="en-GB" dirty="0"/>
              <a:t>Picking themes</a:t>
            </a:r>
          </a:p>
        </p:txBody>
      </p:sp>
    </p:spTree>
    <p:extLst>
      <p:ext uri="{BB962C8B-B14F-4D97-AF65-F5344CB8AC3E}">
        <p14:creationId xmlns:p14="http://schemas.microsoft.com/office/powerpoint/2010/main" val="700648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Wiki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6106"/>
            <a:ext cx="10515600" cy="5060857"/>
          </a:xfrm>
        </p:spPr>
        <p:txBody>
          <a:bodyPr/>
          <a:lstStyle/>
          <a:p>
            <a:r>
              <a:rPr lang="en-GB" dirty="0"/>
              <a:t>Record all information about the project on it – main source of information for judges about the project</a:t>
            </a:r>
          </a:p>
          <a:p>
            <a:r>
              <a:rPr lang="en-GB" dirty="0"/>
              <a:t>Required pages include: project overview, team page, experimental design, results, parts, medal checklist, diary/notebook, lab book, team attributions…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843" y="2931886"/>
            <a:ext cx="7247807" cy="35108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08831" y="6442759"/>
            <a:ext cx="43109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hlinkClick r:id="rId3"/>
              </a:rPr>
              <a:t>http://2017.igem.org/Team:Newcastle/wiki_information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618175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Wiki examples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195" y="458149"/>
            <a:ext cx="5148805" cy="3444649"/>
          </a:xfrm>
          <a:prstGeom prst="rect">
            <a:avLst/>
          </a:prstGeom>
        </p:spPr>
      </p:pic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766" y="952442"/>
            <a:ext cx="5783562" cy="2904060"/>
          </a:xfrm>
          <a:prstGeom prst="rect">
            <a:avLst/>
          </a:prstGeom>
        </p:spPr>
      </p:pic>
      <p:pic>
        <p:nvPicPr>
          <p:cNvPr id="6" name="Picture 5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430" y="3985470"/>
            <a:ext cx="5654233" cy="2831587"/>
          </a:xfrm>
          <a:prstGeom prst="rect">
            <a:avLst/>
          </a:prstGeom>
        </p:spPr>
      </p:pic>
      <p:pic>
        <p:nvPicPr>
          <p:cNvPr id="7" name="Picture 6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75630" y="4038344"/>
            <a:ext cx="3831684" cy="272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507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Editing the wiki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Create a new page by searching for it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Click ‘edit this page’ to start coding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" b="47743"/>
          <a:stretch/>
        </p:blipFill>
        <p:spPr>
          <a:xfrm>
            <a:off x="1530451" y="1573386"/>
            <a:ext cx="8580036" cy="15785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891" y="3212437"/>
            <a:ext cx="4699321" cy="3587341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2245489" y="1817225"/>
            <a:ext cx="1961908" cy="19677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900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HTML – Setting up the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0781"/>
            <a:ext cx="10515600" cy="1925998"/>
          </a:xfrm>
        </p:spPr>
        <p:txBody>
          <a:bodyPr/>
          <a:lstStyle/>
          <a:p>
            <a:r>
              <a:rPr lang="en-GB" dirty="0"/>
              <a:t>Widely used in web development</a:t>
            </a:r>
          </a:p>
          <a:p>
            <a:r>
              <a:rPr lang="en-GB" dirty="0"/>
              <a:t>Can be coded in any text editor – suggest notepad++ (or directly onto the wiki)</a:t>
            </a:r>
          </a:p>
          <a:p>
            <a:r>
              <a:rPr lang="en-GB" dirty="0"/>
              <a:t>The page is set up using tags: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25712"/>
          <a:stretch/>
        </p:blipFill>
        <p:spPr>
          <a:xfrm>
            <a:off x="4694010" y="3066779"/>
            <a:ext cx="7262638" cy="3679631"/>
          </a:xfrm>
          <a:prstGeom prst="rect">
            <a:avLst/>
          </a:prstGeom>
        </p:spPr>
      </p:pic>
      <p:cxnSp>
        <p:nvCxnSpPr>
          <p:cNvPr id="8" name="Straight Arrow Connector 7"/>
          <p:cNvCxnSpPr>
            <a:cxnSpLocks/>
          </p:cNvCxnSpPr>
          <p:nvPr/>
        </p:nvCxnSpPr>
        <p:spPr>
          <a:xfrm flipH="1" flipV="1">
            <a:off x="6099858" y="4085865"/>
            <a:ext cx="3779134" cy="2893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838200" y="3066779"/>
            <a:ext cx="3770929" cy="3576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Use &lt;tag&gt; to start and &lt;/tag&gt; to end</a:t>
            </a:r>
          </a:p>
          <a:p>
            <a:r>
              <a:rPr lang="en-GB" sz="2000" dirty="0">
                <a:solidFill>
                  <a:srgbClr val="FF0000"/>
                </a:solidFill>
              </a:rPr>
              <a:t>Note: start all of your wiki pages with {{Newcastle2}} before the &lt;html&gt; tag – this sets up an empty page without annoying wiki pre-formatting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9997150" y="4151276"/>
            <a:ext cx="2109969" cy="68839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&lt;html&gt; lets the browser know you are talking in HTML</a:t>
            </a: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 flipH="1" flipV="1">
            <a:off x="6389225" y="4728258"/>
            <a:ext cx="3607925" cy="2645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 txBox="1">
            <a:spLocks/>
          </p:cNvSpPr>
          <p:nvPr/>
        </p:nvSpPr>
        <p:spPr>
          <a:xfrm>
            <a:off x="10082031" y="4861965"/>
            <a:ext cx="2109969" cy="6883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>
                <a:solidFill>
                  <a:srgbClr val="FF0000"/>
                </a:solidFill>
              </a:rPr>
              <a:t>The &lt;head&gt; section is normally used for linking to stylesheets, setting the web page title, and other meta data</a:t>
            </a:r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 flipH="1" flipV="1">
            <a:off x="6389225" y="5605074"/>
            <a:ext cx="3607925" cy="2645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/>
          <p:cNvSpPr txBox="1">
            <a:spLocks/>
          </p:cNvSpPr>
          <p:nvPr/>
        </p:nvSpPr>
        <p:spPr>
          <a:xfrm>
            <a:off x="9964355" y="5659070"/>
            <a:ext cx="2109969" cy="68839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The content of your webpage goes in the &lt;body&gt; section</a:t>
            </a:r>
          </a:p>
        </p:txBody>
      </p:sp>
    </p:spTree>
    <p:extLst>
      <p:ext uri="{BB962C8B-B14F-4D97-AF65-F5344CB8AC3E}">
        <p14:creationId xmlns:p14="http://schemas.microsoft.com/office/powerpoint/2010/main" val="1385898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HTML –Writing and formatting text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0781"/>
            <a:ext cx="10515600" cy="5636196"/>
          </a:xfrm>
        </p:spPr>
        <p:txBody>
          <a:bodyPr>
            <a:noAutofit/>
          </a:bodyPr>
          <a:lstStyle/>
          <a:p>
            <a:r>
              <a:rPr lang="en-GB" dirty="0"/>
              <a:t>Text goes between the &lt;body&gt; tags</a:t>
            </a:r>
          </a:p>
          <a:p>
            <a:r>
              <a:rPr lang="en-GB" dirty="0"/>
              <a:t>Different types of text: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Use &lt;h&gt; tags with a number for headings – higher number = smaller text</a:t>
            </a:r>
          </a:p>
          <a:p>
            <a:r>
              <a:rPr lang="en-GB" dirty="0"/>
              <a:t>Use &lt;p&gt; tags for ‘normal’ text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780" y="2161991"/>
            <a:ext cx="4071574" cy="29773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824" y="2118172"/>
            <a:ext cx="5207284" cy="306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62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HTML –Writing and formatting text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0781"/>
            <a:ext cx="10515600" cy="5601472"/>
          </a:xfrm>
        </p:spPr>
        <p:txBody>
          <a:bodyPr>
            <a:noAutofit/>
          </a:bodyPr>
          <a:lstStyle/>
          <a:p>
            <a:r>
              <a:rPr lang="en-GB" dirty="0"/>
              <a:t>Text can be made bold, italicised, underlined and coloured: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Note that it is </a:t>
            </a:r>
            <a:r>
              <a:rPr lang="en-GB" dirty="0" err="1"/>
              <a:t>color</a:t>
            </a:r>
            <a:r>
              <a:rPr lang="en-GB" dirty="0"/>
              <a:t>, not colour!</a:t>
            </a:r>
          </a:p>
          <a:p>
            <a:pPr lvl="1"/>
            <a:r>
              <a:rPr lang="en-GB" dirty="0"/>
              <a:t>HTML always uses American spelling, e.g. </a:t>
            </a:r>
            <a:r>
              <a:rPr lang="en-GB" dirty="0" err="1"/>
              <a:t>center</a:t>
            </a:r>
            <a:r>
              <a:rPr lang="en-GB" dirty="0"/>
              <a:t> not centre</a:t>
            </a:r>
          </a:p>
          <a:p>
            <a:r>
              <a:rPr lang="en-GB" sz="2000" dirty="0">
                <a:solidFill>
                  <a:srgbClr val="FF0000"/>
                </a:solidFill>
              </a:rPr>
              <a:t>Other formatting, inserting images and more HTML is on the workshop sheet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09" y="2144404"/>
            <a:ext cx="6776979" cy="31099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830" y="1924029"/>
            <a:ext cx="3828025" cy="355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1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Bootstrap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8737"/>
            <a:ext cx="10515600" cy="5036182"/>
          </a:xfrm>
        </p:spPr>
        <p:txBody>
          <a:bodyPr/>
          <a:lstStyle/>
          <a:p>
            <a:r>
              <a:rPr lang="en-GB" dirty="0"/>
              <a:t>Provides a style template for a website</a:t>
            </a:r>
          </a:p>
          <a:p>
            <a:r>
              <a:rPr lang="en-GB" dirty="0"/>
              <a:t>Generally includes: a stylesheet, scripts, and a page layout template</a:t>
            </a:r>
          </a:p>
          <a:p>
            <a:pPr lvl="1"/>
            <a:r>
              <a:rPr lang="en-GB" b="1" dirty="0"/>
              <a:t>Stylesheet:</a:t>
            </a:r>
            <a:r>
              <a:rPr lang="en-GB" dirty="0"/>
              <a:t> pre-styles text, tables, etc.</a:t>
            </a:r>
          </a:p>
          <a:p>
            <a:pPr lvl="2"/>
            <a:r>
              <a:rPr lang="en-GB" dirty="0"/>
              <a:t>E.g. all text in &lt;h1&gt; tags is in Arial font, bold and dark blue</a:t>
            </a:r>
          </a:p>
          <a:p>
            <a:pPr lvl="1"/>
            <a:r>
              <a:rPr lang="en-GB" b="1" dirty="0"/>
              <a:t>Scripts:</a:t>
            </a:r>
            <a:r>
              <a:rPr lang="en-GB" dirty="0"/>
              <a:t> used to make a webpage more functional</a:t>
            </a:r>
          </a:p>
          <a:p>
            <a:pPr lvl="2"/>
            <a:r>
              <a:rPr lang="en-GB" dirty="0"/>
              <a:t>E.g. image carousels</a:t>
            </a:r>
          </a:p>
          <a:p>
            <a:pPr lvl="1"/>
            <a:r>
              <a:rPr lang="en-GB" b="1" dirty="0"/>
              <a:t>Page layout template</a:t>
            </a:r>
            <a:r>
              <a:rPr lang="en-GB" dirty="0"/>
              <a:t>: general layout for the webpage: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3623"/>
          <a:stretch/>
        </p:blipFill>
        <p:spPr>
          <a:xfrm>
            <a:off x="1710092" y="3923819"/>
            <a:ext cx="4148031" cy="2887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6377" b="1763"/>
          <a:stretch/>
        </p:blipFill>
        <p:spPr>
          <a:xfrm>
            <a:off x="5984112" y="4207395"/>
            <a:ext cx="6096092" cy="203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87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502</Words>
  <Application>Microsoft Office PowerPoint</Application>
  <PresentationFormat>Widescreen</PresentationFormat>
  <Paragraphs>87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iGEM Wiki Workshop</vt:lpstr>
      <vt:lpstr>Overview</vt:lpstr>
      <vt:lpstr>The Wiki</vt:lpstr>
      <vt:lpstr>Wiki examples</vt:lpstr>
      <vt:lpstr>Editing the wiki</vt:lpstr>
      <vt:lpstr>HTML – Setting up the page</vt:lpstr>
      <vt:lpstr>HTML –Writing and formatting text </vt:lpstr>
      <vt:lpstr>HTML –Writing and formatting text </vt:lpstr>
      <vt:lpstr>Bootstrap</vt:lpstr>
      <vt:lpstr>Using the wiki</vt:lpstr>
      <vt:lpstr>Using the wiki</vt:lpstr>
      <vt:lpstr>Make a wiki page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iGEM Wiki Workshop</dc:title>
  <dc:creator>Bradley Brown</dc:creator>
  <cp:lastModifiedBy>Bradley Brown</cp:lastModifiedBy>
  <cp:revision>6</cp:revision>
  <dcterms:created xsi:type="dcterms:W3CDTF">2017-05-02T08:13:15Z</dcterms:created>
  <dcterms:modified xsi:type="dcterms:W3CDTF">2017-05-08T10:47:13Z</dcterms:modified>
</cp:coreProperties>
</file>